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6" r:id="rId19"/>
    <p:sldId id="275" r:id="rId20"/>
    <p:sldId id="277" r:id="rId21"/>
    <p:sldId id="278" r:id="rId22"/>
    <p:sldId id="279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4962113055009469"/>
          <c:y val="0.18947673959234732"/>
          <c:w val="0.50075773889981068"/>
          <c:h val="0.64800320588489946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Znajomość dialektu śląskiego przez ankietowanych</c:v>
                </c:pt>
              </c:strCache>
            </c:strRef>
          </c:tx>
          <c:explosion val="2"/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tint val="77000"/>
                      <a:tint val="98000"/>
                      <a:lumMod val="114000"/>
                    </a:schemeClr>
                  </a:gs>
                  <a:gs pos="100000">
                    <a:schemeClr val="accent4">
                      <a:tint val="77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8BD8-4B6A-AD2B-3A0B56859C9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tint val="98000"/>
                      <a:lumMod val="114000"/>
                    </a:schemeClr>
                  </a:gs>
                  <a:gs pos="100000">
                    <a:schemeClr val="accent4">
                      <a:shade val="76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8BD8-4B6A-AD2B-3A0B56859C96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135</c:v>
                </c:pt>
                <c:pt idx="1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D8-4B6A-AD2B-3A0B56859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Czy zdaniem ankietowanych warto znać język i kulturę swojego regionu?</a:t>
            </a:r>
          </a:p>
          <a:p>
            <a:pPr>
              <a:defRPr/>
            </a:pPr>
            <a:endParaRPr lang="pl-P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Czy Twoim zdaniem warto znać dzisiaj język i kulturę swojego regionu?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tint val="77000"/>
                      <a:tint val="98000"/>
                      <a:lumMod val="114000"/>
                    </a:schemeClr>
                  </a:gs>
                  <a:gs pos="100000">
                    <a:schemeClr val="accent4">
                      <a:tint val="77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F8E2-40DE-A908-09996D2396B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tint val="98000"/>
                      <a:lumMod val="114000"/>
                    </a:schemeClr>
                  </a:gs>
                  <a:gs pos="100000">
                    <a:schemeClr val="accent4">
                      <a:shade val="76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F8E2-40DE-A908-09996D2396B5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237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E2-40DE-A908-09996D239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Chęć</a:t>
            </a:r>
            <a:r>
              <a:rPr lang="pl-PL" baseline="0" dirty="0"/>
              <a:t> nauki dialektu śląskiego przez ankietowanych</a:t>
            </a:r>
            <a:endParaRPr lang="pl-PL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Czy jeżeli miałbyś możliwość to chciałbyś się nauczyć dialektu śląskiego?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tint val="77000"/>
                      <a:tint val="98000"/>
                      <a:lumMod val="114000"/>
                    </a:schemeClr>
                  </a:gs>
                  <a:gs pos="100000">
                    <a:schemeClr val="accent4">
                      <a:tint val="77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D6B5-4BB1-9116-826B77F5396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tint val="98000"/>
                      <a:lumMod val="114000"/>
                    </a:schemeClr>
                  </a:gs>
                  <a:gs pos="100000">
                    <a:schemeClr val="accent4">
                      <a:shade val="76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D6B5-4BB1-9116-826B77F53968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116</c:v>
                </c:pt>
                <c:pt idx="1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B5-4BB1-9116-826B77F53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573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635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139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489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7211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4360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29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5594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3220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801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396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92893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5813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0840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0410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9614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943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9FA3532-C98D-4943-9851-DE9E83168A70}" type="datetimeFigureOut">
              <a:rPr lang="pl-PL" smtClean="0"/>
              <a:t>30.06.2022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07A84F2-D31D-42AD-8D77-DF52538EBA9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558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www.dialektologia.uw.edu.pl/index.php?l1=mapa-serwisu&amp;l2=&amp;l3=&amp;l4=slask-srodkowy-slowniki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-ce.pl/i,xxi-edycja-konkursu-recytatorskiego-slaska-ojczyzna-polszczyzna,200274,812955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czytam.pl/k,ks_314063,Kuchnia-slaska-Marek-Szoltysek.html" TargetMode="External"/><Relationship Id="rId3" Type="http://schemas.openxmlformats.org/officeDocument/2006/relationships/hyperlink" Target="https://tezeusz.pl/polszczyzna-w-szkole-slaskiej-cz-ii-2997435" TargetMode="External"/><Relationship Id="rId7" Type="http://schemas.openxmlformats.org/officeDocument/2006/relationships/hyperlink" Target="https://www.empik.com/dzieje-slaska-polski-i-europy-szoltysek-marek,prod56380327,ksiazka-p" TargetMode="External"/><Relationship Id="rId2" Type="http://schemas.openxmlformats.org/officeDocument/2006/relationships/hyperlink" Target="https://www.researchgate.net/profile/Helena-Synowie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24.pl/o-slasku-ze-slazakiem-z-krwi-i-kosci-spotkanie-autorskie-z-markiem-szoltyskiem-w-mbp/" TargetMode="External"/><Relationship Id="rId11" Type="http://schemas.openxmlformats.org/officeDocument/2006/relationships/hyperlink" Target="https://pl.wikipedia.org/wiki/Zesp%C3%B3%C5%82_Folklorystyczny_%E2%80%9E%C5%9Al%C4%85zaczek%E2%80%9D" TargetMode="External"/><Relationship Id="rId5" Type="http://schemas.openxmlformats.org/officeDocument/2006/relationships/hyperlink" Target="https://m-ce.pl/i,xxi-edycja-konkursu-recytatorskiego-slaska-ojczyzna-polszczyzna,200274,812955.html" TargetMode="External"/><Relationship Id="rId10" Type="http://schemas.openxmlformats.org/officeDocument/2006/relationships/hyperlink" Target="https://echodnia.eu/swietokrzyskie/uroczyste-obchody-dnia-swietej-barbary-w-starachowicach-w-tym-roku-w-lekkim-mrozie-zdjecia/ga/c1-14631539/zd/40487615" TargetMode="External"/><Relationship Id="rId4" Type="http://schemas.openxmlformats.org/officeDocument/2006/relationships/hyperlink" Target="http://www.dialektologia.uw.edu.pl/index.php?l1=mapa-serwisu&amp;l2=&amp;l3=&amp;l4=slask-srodkowy-slowniki" TargetMode="External"/><Relationship Id="rId9" Type="http://schemas.openxmlformats.org/officeDocument/2006/relationships/hyperlink" Target="https://rudaslaska.com.pl/i,za-nami-vi--festyn-szkolno-rodzinny-w-gimnazjum-nr-9,100,1280569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38748" y="0"/>
            <a:ext cx="9144000" cy="3996557"/>
          </a:xfrm>
        </p:spPr>
        <p:txBody>
          <a:bodyPr>
            <a:noAutofit/>
          </a:bodyPr>
          <a:lstStyle/>
          <a:p>
            <a:pPr algn="ctr"/>
            <a:r>
              <a:rPr lang="pl-PL" sz="3200" dirty="0"/>
              <a:t>Olimpiada Wiedzy o Górnym Śląsku </a:t>
            </a:r>
            <a:br>
              <a:rPr lang="pl-PL" sz="3200" dirty="0"/>
            </a:br>
            <a:r>
              <a:rPr lang="pl-PL" sz="2400" dirty="0"/>
              <a:t>Edycja XI 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LITERATURA TEMAT NR 3 </a:t>
            </a:r>
            <a:br>
              <a:rPr lang="pl-PL" sz="2000" dirty="0"/>
            </a:br>
            <a:r>
              <a:rPr lang="pl-PL" sz="4000" dirty="0"/>
              <a:t>ZASŁUŻENI DLA ŚLĄSKA </a:t>
            </a:r>
            <a:br>
              <a:rPr lang="pl-PL" sz="4000" dirty="0"/>
            </a:br>
            <a:r>
              <a:rPr lang="pl-PL" sz="4000" dirty="0"/>
              <a:t>– SYLWETKI HELENY SYNOWIEC </a:t>
            </a:r>
            <a:br>
              <a:rPr lang="pl-PL" sz="4000" dirty="0"/>
            </a:br>
            <a:r>
              <a:rPr lang="pl-PL" sz="4000" dirty="0"/>
              <a:t>I MARKA SZOŁTYSKA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38748" y="4583116"/>
            <a:ext cx="9144000" cy="1655762"/>
          </a:xfrm>
        </p:spPr>
        <p:txBody>
          <a:bodyPr/>
          <a:lstStyle/>
          <a:p>
            <a:pPr algn="ctr"/>
            <a:r>
              <a:rPr lang="pl-PL" dirty="0"/>
              <a:t>NATALIA KWAŚNIK KLASA 3C2 </a:t>
            </a:r>
            <a:br>
              <a:rPr lang="pl-PL" dirty="0"/>
            </a:br>
            <a:r>
              <a:rPr lang="pl-PL" dirty="0"/>
              <a:t>II LICEUM OGÓLNOKSZTAŁCĄCE Z ODDZIAŁAMI DWUJĘZYCZNYMI </a:t>
            </a:r>
            <a:br>
              <a:rPr lang="pl-PL" dirty="0"/>
            </a:br>
            <a:r>
              <a:rPr lang="pl-PL" dirty="0"/>
              <a:t>IM. MARII KONOPNICKIEJ </a:t>
            </a:r>
            <a:br>
              <a:rPr lang="pl-PL" dirty="0"/>
            </a:br>
            <a:r>
              <a:rPr lang="pl-PL" dirty="0"/>
              <a:t>W KATOWICACH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710759" y="5739418"/>
            <a:ext cx="503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r>
              <a:rPr lang="pl-PL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|Opiekun pracy – mgr Katarzyna </a:t>
            </a:r>
            <a:r>
              <a:rPr lang="pl-PL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Obrochta</a:t>
            </a:r>
            <a:r>
              <a:rPr lang="pl-PL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807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Uzasadnienie wyboru tematu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Zdecydowałam się na opisanie tego tematu, ponieważ jest mi on bliski </a:t>
            </a:r>
            <a:br>
              <a:rPr lang="pl-PL" dirty="0"/>
            </a:br>
            <a:r>
              <a:rPr lang="pl-PL" dirty="0"/>
              <a:t>i bardzo mnie zainteresował. Uważam, że wielu ludzi mimo zainteresowania regionem śląskim, zapomina o osobach, dzięki którym odrębność i wyjątkowość Śląska zachowała się i w dalszym ciągu jest kultywowana. </a:t>
            </a:r>
          </a:p>
        </p:txBody>
      </p:sp>
    </p:spTree>
    <p:extLst>
      <p:ext uri="{BB962C8B-B14F-4D97-AF65-F5344CB8AC3E}">
        <p14:creationId xmlns:p14="http://schemas.microsoft.com/office/powerpoint/2010/main" val="59982568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Cel pracy i metody badawcze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Cel pracy: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Przedstawienie, że kultura, historia </a:t>
            </a:r>
            <a:br>
              <a:rPr lang="pl-PL" dirty="0"/>
            </a:br>
            <a:r>
              <a:rPr lang="pl-PL" dirty="0"/>
              <a:t>i język śląski są nadal żywe oraz promowane przez wiele osób.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Metody badawcze: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zgromadzenie i wyselekcjonowanie literatury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przeprowadzenie wywiadów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zorganizowanie ankiety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wykorzystanie licznych map i ilustracji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sporządzenie wykresów</a:t>
            </a:r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24753686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Trochę o dialekcie śląskim…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pl-PL" dirty="0"/>
              <a:t>Dialekt śląski – zbiór gwar, którymi posługują się rdzenni mieszkańcy Górnego Śląska oraz reliktowo, część mieszkańców Dolnego Śląska.</a:t>
            </a:r>
          </a:p>
          <a:p>
            <a:pPr algn="just"/>
            <a:r>
              <a:rPr lang="pl-PL" dirty="0"/>
              <a:t>Dzieli się na trzy zespoły gwarowe: południowy, środkowy oraz północny.</a:t>
            </a:r>
          </a:p>
          <a:p>
            <a:pPr algn="just"/>
            <a:r>
              <a:rPr lang="pl-PL" dirty="0"/>
              <a:t>Na kształtowanie się dialektu miały wpływ zapożyczenia z różnych języków.</a:t>
            </a:r>
          </a:p>
          <a:p>
            <a:pPr algn="just"/>
            <a:r>
              <a:rPr lang="pl-PL" dirty="0"/>
              <a:t>Oficjalny alfabet śląszczyzny nie istnieje.</a:t>
            </a:r>
          </a:p>
          <a:p>
            <a:pPr algn="just"/>
            <a:r>
              <a:rPr lang="pl-PL" dirty="0"/>
              <a:t>Charakterystyczne cechy dialektu: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dirty="0"/>
              <a:t>germanizmy.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dirty="0"/>
              <a:t>specyficzne słownictwo, np. gruba [kopalnia].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dirty="0"/>
              <a:t>mazurzenie.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dirty="0"/>
              <a:t>sziakanie.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dirty="0"/>
              <a:t>w formach 1 osobowych, czasu przeszłego występuje cząstka –ch, np. byłech [byłem].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dirty="0"/>
              <a:t>udźwięcznienia międzywyrazowe ostatniej głoski w 1 słowie połączeń wyrazowych, np. brad Wiktorii [brat Wiktorii].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681167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Zasłużeni dla śląskiej mowy </a:t>
            </a:r>
            <a:br>
              <a:rPr lang="pl-PL" dirty="0"/>
            </a:br>
            <a:r>
              <a:rPr lang="pl-PL" dirty="0"/>
              <a:t>– sylwetka Heleny Synowiec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95" y="2361970"/>
            <a:ext cx="3899360" cy="3899360"/>
          </a:xfrm>
        </p:spPr>
      </p:pic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l-PL" dirty="0"/>
              <a:t>Językoznawczyni, wybitna badaczka dialektu śląskiego i nauczycielka. </a:t>
            </a:r>
          </a:p>
          <a:p>
            <a:pPr algn="just"/>
            <a:r>
              <a:rPr lang="pl-PL" dirty="0"/>
              <a:t>Jest autorką wielu książek i monografii poruszających tematykę dialektu śląskiego i edukacji regionalnej. </a:t>
            </a:r>
          </a:p>
          <a:p>
            <a:pPr algn="just"/>
            <a:r>
              <a:rPr lang="pl-PL" dirty="0"/>
              <a:t>Nagrodzona Złotym Laurem Umiejętności i Kompetencji w kategorii kultura za pracę na rzecz regionu.</a:t>
            </a:r>
          </a:p>
          <a:p>
            <a:pPr algn="just"/>
            <a:r>
              <a:rPr lang="pl-PL" dirty="0"/>
              <a:t>Działa społecznie w rodzinnej parafii, współredagując pismo chrześcijańskie „Światło”.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433354" y="6261330"/>
            <a:ext cx="53374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/>
              <a:t>Helena Synowiec (źródło: https://www.researchgate.net/profile/Helena-Synowiec). </a:t>
            </a:r>
          </a:p>
        </p:txBody>
      </p:sp>
    </p:spTree>
    <p:extLst>
      <p:ext uri="{BB962C8B-B14F-4D97-AF65-F5344CB8AC3E}">
        <p14:creationId xmlns:p14="http://schemas.microsoft.com/office/powerpoint/2010/main" val="41263236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Najważniejsze dokonania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Profesor Helena Synowiec ma w swoim dorobku wiele wartościowych dzieł. Wyszczególniłam parę prac, które według mnie są najważniejsze.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„Mały słownik gwary Górnego Śląska”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„Polszczyzna w szkole śląskiej”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„Śląskie czasopisma szkolne (1922-1939)”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„Sprawność językowa uczniów w śląskim środowisku gwarowym: Problemy, badania, konsekwencje dydaktyczne.”</a:t>
            </a:r>
          </a:p>
        </p:txBody>
      </p:sp>
    </p:spTree>
    <p:extLst>
      <p:ext uri="{BB962C8B-B14F-4D97-AF65-F5344CB8AC3E}">
        <p14:creationId xmlns:p14="http://schemas.microsoft.com/office/powerpoint/2010/main" val="309072677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Wkład w propagowanie i nobilitację dialektu śląskiego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pl-PL" dirty="0"/>
              <a:t>Profesor Helena Synowiec w dużym stopniu przyczyniła się do badań nad dialektem śląskim. W swoich pracach porusza problemy kształcenia sprawności językowej młodzieży śląskiej. Dla nauczycieli stworzyła poradnik nauczania języka polskiego młodzież śląską, natomiast dla uczniów ćwiczenia. </a:t>
            </a:r>
          </a:p>
          <a:p>
            <a:pPr marL="0" indent="0" algn="just">
              <a:buNone/>
            </a:pP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538" y="2287999"/>
            <a:ext cx="2998229" cy="4269479"/>
          </a:xfrm>
        </p:spPr>
      </p:pic>
      <p:sp>
        <p:nvSpPr>
          <p:cNvPr id="5" name="Prostokąt 4"/>
          <p:cNvSpPr/>
          <p:nvPr/>
        </p:nvSpPr>
        <p:spPr>
          <a:xfrm>
            <a:off x="4977652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900" dirty="0"/>
              <a:t>„Polszczyzna w szkole śląskiej, </a:t>
            </a:r>
            <a:r>
              <a:rPr lang="pl-PL" sz="900" dirty="0" err="1"/>
              <a:t>cz.II</a:t>
            </a:r>
            <a:r>
              <a:rPr lang="pl-PL" sz="900" dirty="0"/>
              <a:t>” - Cząstka Szymon B., Synowiec H.</a:t>
            </a:r>
            <a:br>
              <a:rPr lang="pl-PL" sz="900" dirty="0"/>
            </a:br>
            <a:r>
              <a:rPr lang="pl-PL" sz="900" dirty="0"/>
              <a:t>(źródło: https://tezeusz.pl/polszczyzna-w-szkole-slaskiej-cz-ii-2997435).</a:t>
            </a:r>
          </a:p>
        </p:txBody>
      </p:sp>
    </p:spTree>
    <p:extLst>
      <p:ext uri="{BB962C8B-B14F-4D97-AF65-F5344CB8AC3E}">
        <p14:creationId xmlns:p14="http://schemas.microsoft.com/office/powerpoint/2010/main" val="212075115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1371427" y="1572714"/>
            <a:ext cx="5322495" cy="4867275"/>
          </a:xfrm>
        </p:spPr>
        <p:txBody>
          <a:bodyPr>
            <a:normAutofit/>
          </a:bodyPr>
          <a:lstStyle/>
          <a:p>
            <a:pPr algn="just"/>
            <a:r>
              <a:rPr lang="pl-PL" sz="1800" dirty="0"/>
              <a:t>W innych dziełach charakteryzuje dialekt śląski, opisując jego słownictwo, frazeologię, czy też wymowę gwarową. </a:t>
            </a:r>
          </a:p>
          <a:p>
            <a:pPr algn="just"/>
            <a:r>
              <a:rPr lang="pl-PL" sz="1800" dirty="0"/>
              <a:t>Warto również wspomnieć, że w „Małym słowniku gwary Górnego Śląska” oprócz słownictwa śląskiego, podała też przykłady jego zastosowania , aby czytelnikowi wyjaśnić w jak najbardziej praktyczny </a:t>
            </a:r>
            <a:br>
              <a:rPr lang="pl-PL" sz="1800" dirty="0"/>
            </a:br>
            <a:r>
              <a:rPr lang="pl-PL" sz="1800" dirty="0"/>
              <a:t>i przystępny sposób funkcjonowanie dialektu śląskiego.</a:t>
            </a:r>
          </a:p>
          <a:p>
            <a:pPr algn="just"/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6223659" y="5323387"/>
            <a:ext cx="663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„Mały słownik gwary Górnego Śląska” – Cząstka-Szymon B.., Ludwig J., Synowiec H., fragment </a:t>
            </a:r>
            <a:br>
              <a:rPr lang="pl-PL" sz="900" dirty="0"/>
            </a:br>
            <a:r>
              <a:rPr lang="pl-PL" sz="900" dirty="0"/>
              <a:t>(źródło: </a:t>
            </a:r>
            <a:r>
              <a:rPr lang="pl-PL" sz="900" dirty="0">
                <a:hlinkClick r:id="rId2"/>
              </a:rPr>
              <a:t>DIALEKTOLOGIA POLSKA (uw.edu.pl)</a:t>
            </a:r>
            <a:r>
              <a:rPr lang="pl-PL" sz="900" dirty="0"/>
              <a:t>).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912" y="1572714"/>
            <a:ext cx="5135814" cy="375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6329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sz="half" idx="4294967295"/>
          </p:nvPr>
        </p:nvSpPr>
        <p:spPr>
          <a:xfrm>
            <a:off x="1420586" y="1645558"/>
            <a:ext cx="4580709" cy="390180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pl-PL" dirty="0"/>
              <a:t>Ważną częścią dialektu jest jego historia, dlatego warto przytoczyć jedną </a:t>
            </a:r>
            <a:br>
              <a:rPr lang="pl-PL" dirty="0"/>
            </a:br>
            <a:r>
              <a:rPr lang="pl-PL" dirty="0"/>
              <a:t>z monografii, w której jest podejmowany ten temat, a mianowicie „Śląskie czasopisma szkolne (1922-1939)”. Z tej publikacji można się dowiedzieć, w jaki sposób, w tym okresie szkoła wspierała </a:t>
            </a:r>
            <a:br>
              <a:rPr lang="pl-PL" dirty="0"/>
            </a:br>
            <a:r>
              <a:rPr lang="pl-PL" dirty="0"/>
              <a:t>i inspirowała uczniów do podtrzymywania swoich korzeni. </a:t>
            </a:r>
          </a:p>
          <a:p>
            <a:pPr algn="just"/>
            <a:r>
              <a:rPr lang="pl-PL" dirty="0"/>
              <a:t>Profesor Synowiec promuje Śląsk również </a:t>
            </a:r>
            <a:br>
              <a:rPr lang="pl-PL" dirty="0"/>
            </a:br>
            <a:r>
              <a:rPr lang="pl-PL" dirty="0"/>
              <a:t>na inne sposoby. Zasiadała w jury konkursów gwarowych. Prowadziła prelekcje dla uczniów i nauczycieli </a:t>
            </a:r>
            <a:br>
              <a:rPr lang="pl-PL" dirty="0"/>
            </a:br>
            <a:r>
              <a:rPr lang="pl-PL" dirty="0"/>
              <a:t>o tematyce regionu śląskiego. Opracowała rozdziały kilku gmin, powiatów </a:t>
            </a:r>
            <a:br>
              <a:rPr lang="pl-PL" dirty="0"/>
            </a:br>
            <a:r>
              <a:rPr lang="pl-PL" dirty="0"/>
              <a:t>i miast śląskich.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48" y="1645557"/>
            <a:ext cx="5937598" cy="3948503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>
            <a:off x="6076575" y="5594060"/>
            <a:ext cx="627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/>
              <a:t>XII edycja konkursu recytatorskiego „Śląska Ojczyzna Polszczyzna”. Po lewej: prof. Helena Synowiec.</a:t>
            </a:r>
          </a:p>
          <a:p>
            <a:r>
              <a:rPr lang="pl-PL" sz="900" dirty="0"/>
              <a:t>(źródło: </a:t>
            </a:r>
            <a:r>
              <a:rPr lang="pl-PL" sz="900" dirty="0">
                <a:hlinkClick r:id="rId3"/>
              </a:rPr>
              <a:t>XXI edycja konkursu recytatorskiego "Śląska Ojczyzna Polszczyzna" - Mysłowice informacje (m-ce.pl)</a:t>
            </a:r>
            <a:r>
              <a:rPr lang="pl-PL" sz="9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03766239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Zasłużeni dla śląskiej mowy </a:t>
            </a:r>
            <a:br>
              <a:rPr lang="pl-PL" dirty="0"/>
            </a:br>
            <a:r>
              <a:rPr lang="pl-PL" dirty="0"/>
              <a:t>– Marek Szołtysek 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34" y="2383019"/>
            <a:ext cx="5785892" cy="3857261"/>
          </a:xfrm>
        </p:spPr>
      </p:pic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l-PL" dirty="0"/>
              <a:t>Dziennikarz, autor wielu książek związanych z kulturą, mową, kuchnią oraz historią Śląska.</a:t>
            </a:r>
          </a:p>
          <a:p>
            <a:pPr algn="just"/>
            <a:r>
              <a:rPr lang="pl-PL" dirty="0"/>
              <a:t>Właściciel wydawnictwa i księgarni internetowej.</a:t>
            </a:r>
          </a:p>
          <a:p>
            <a:pPr algn="just"/>
            <a:r>
              <a:rPr lang="pl-PL" dirty="0"/>
              <a:t>Wielokrotnie nagradzany za popularyzowanie Śląska, np. przez Ministerstwo Edukacji Narodowej. </a:t>
            </a:r>
          </a:p>
          <a:p>
            <a:pPr algn="just"/>
            <a:r>
              <a:rPr lang="pl-PL" dirty="0"/>
              <a:t>Nazwany „współczesnym Karolem Miarką” przez Kazimierza Kutza.</a:t>
            </a:r>
          </a:p>
          <a:p>
            <a:pPr algn="just"/>
            <a:r>
              <a:rPr lang="pl-PL" dirty="0"/>
              <a:t>Mieszka w Rybniku, uczy w tamtejszym liceum oraz redaguje „Gazetę Rybnicką”.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0" y="6240280"/>
            <a:ext cx="649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Marek Szołtysek </a:t>
            </a:r>
            <a:br>
              <a:rPr lang="pl-PL" sz="900" dirty="0"/>
            </a:br>
            <a:r>
              <a:rPr lang="pl-PL" sz="900" dirty="0"/>
              <a:t>(źródło: https://kk24.pl/o-slasku-ze-slazakiem-z-krwi-i-kosci-spotkanie-autorskie-z-markiem-szoltyskiem-w-mbp/). </a:t>
            </a:r>
          </a:p>
        </p:txBody>
      </p:sp>
    </p:spTree>
    <p:extLst>
      <p:ext uri="{BB962C8B-B14F-4D97-AF65-F5344CB8AC3E}">
        <p14:creationId xmlns:p14="http://schemas.microsoft.com/office/powerpoint/2010/main" val="131795919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Najważniejsze dokonania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Marek Szołtysek jest autorem wielu wartościowych książek, lecz wymienię te najbardziej znane, które szczególnie wyróżniły się swoją treścią.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„Rybnik nasze gniazdo”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„Śląsk, takie miejsce na ziemi”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„Biblia Ślązoka”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/>
              <a:t>„</a:t>
            </a:r>
            <a:r>
              <a:rPr lang="pl-PL" dirty="0" err="1"/>
              <a:t>Ślązoki</a:t>
            </a:r>
            <a:r>
              <a:rPr lang="pl-PL" dirty="0"/>
              <a:t> nie gęsi”</a:t>
            </a:r>
          </a:p>
        </p:txBody>
      </p:sp>
    </p:spTree>
    <p:extLst>
      <p:ext uri="{BB962C8B-B14F-4D97-AF65-F5344CB8AC3E}">
        <p14:creationId xmlns:p14="http://schemas.microsoft.com/office/powerpoint/2010/main" val="248900048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Wkład w propagowanie i nobilitację dialektu śląskiego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l-PL" dirty="0"/>
              <a:t>Marek Szołtysek czuje się Ślązakiem </a:t>
            </a:r>
            <a:br>
              <a:rPr lang="pl-PL" dirty="0"/>
            </a:br>
            <a:r>
              <a:rPr lang="pl-PL" dirty="0"/>
              <a:t>i propaguje śląskość. Dzięki jego publikacjom i działaniom, wielu ludzi ma szansę, aby dowiedzieć się czegoś więcej o historii i zmieniającej się </a:t>
            </a:r>
            <a:br>
              <a:rPr lang="pl-PL" dirty="0"/>
            </a:br>
            <a:r>
              <a:rPr lang="pl-PL" dirty="0"/>
              <a:t>na przestrzeni lat kulturze regionu. </a:t>
            </a:r>
          </a:p>
          <a:p>
            <a:pPr algn="just"/>
            <a:r>
              <a:rPr lang="pl-PL" dirty="0"/>
              <a:t>Opowiada o historii Śląska oraz jego bogactwie kulturowym i językowym. Opisuje tradycje śląskie, skąd się wzięły i jak zmieniały się sposoby ich kultywowania. Wyjaśnia również kształtowanie się dialektu śląskiego. </a:t>
            </a:r>
          </a:p>
        </p:txBody>
      </p:sp>
      <p:pic>
        <p:nvPicPr>
          <p:cNvPr id="1026" name="Picture 2" descr="Dzieje Śląska Polski i Europy - Szołtysek Marek | Książka w Sklepie  EMPIK.CO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94" y="2462959"/>
            <a:ext cx="2686047" cy="387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6471754" y="6326848"/>
            <a:ext cx="33278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„Dzieje Śląska, Polski i Europy”  - Marek Szołtysek</a:t>
            </a:r>
          </a:p>
          <a:p>
            <a:pPr algn="ctr"/>
            <a:r>
              <a:rPr lang="pl-PL" sz="900" dirty="0"/>
              <a:t>(źródło: https://www.empik.com/dzieje-slaska-polski-i-europy-szoltysek-marek,prod56380327,ksiazka-p)</a:t>
            </a:r>
          </a:p>
        </p:txBody>
      </p:sp>
    </p:spTree>
    <p:extLst>
      <p:ext uri="{BB962C8B-B14F-4D97-AF65-F5344CB8AC3E}">
        <p14:creationId xmlns:p14="http://schemas.microsoft.com/office/powerpoint/2010/main" val="424697551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1097283" y="1222561"/>
            <a:ext cx="5477690" cy="6385809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Napisał wiele prac na temat samego dialektu. W swoich książkach często zamieszcza mały słowniczek gwary śląskiej. Poza tym napisał także konspekty kilkunastu lekcji mowy śląskiej oraz ćwiczenia do nich.</a:t>
            </a:r>
          </a:p>
          <a:p>
            <a:pPr algn="just"/>
            <a:r>
              <a:rPr lang="pl-PL" dirty="0"/>
              <a:t>Wśród jego dzieł należy, wyróżnić </a:t>
            </a:r>
            <a:br>
              <a:rPr lang="pl-PL" dirty="0"/>
            </a:br>
            <a:r>
              <a:rPr lang="pl-PL" dirty="0"/>
              <a:t>te związane z kuchnią śląską. Pokazał w nich wyjątkowość oraz niepowtarzalność śląskich potraw oraz tradycji związanych z ich podawaniem i jedzeniem (np. zwyczaj modlenia się przed obiadem).</a:t>
            </a:r>
          </a:p>
          <a:p>
            <a:pPr algn="just"/>
            <a:r>
              <a:rPr lang="pl-PL" dirty="0"/>
              <a:t>Kulturę śląską przedstawia wnikliwie </a:t>
            </a:r>
            <a:br>
              <a:rPr lang="pl-PL" dirty="0"/>
            </a:br>
            <a:r>
              <a:rPr lang="pl-PL" dirty="0"/>
              <a:t>w innych swoich pozycjach. Opisuje tradycje związane ze sferą społeczną </a:t>
            </a:r>
            <a:br>
              <a:rPr lang="pl-PL" dirty="0"/>
            </a:br>
            <a:r>
              <a:rPr lang="pl-PL" dirty="0"/>
              <a:t>i rodzinną oraz jak ewoluowały wraz </a:t>
            </a:r>
            <a:br>
              <a:rPr lang="pl-PL" dirty="0"/>
            </a:br>
            <a:r>
              <a:rPr lang="pl-PL" dirty="0"/>
              <a:t>z upływem lat. Pisze też o życiu współczesnych Ślązaków.</a:t>
            </a:r>
          </a:p>
        </p:txBody>
      </p:sp>
      <p:pic>
        <p:nvPicPr>
          <p:cNvPr id="2050" name="Picture 2" descr="https://cdn.discordapp.com/attachments/852643941496651827/916365768181035068/20211203_173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9457510" y="2054607"/>
            <a:ext cx="2652257" cy="397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uchnia śląska Marek Szołtys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727" y="199079"/>
            <a:ext cx="2638697" cy="396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6674620" y="4161549"/>
            <a:ext cx="27867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„Kuchnia Śląska” – Marek Szołtysek</a:t>
            </a:r>
          </a:p>
          <a:p>
            <a:pPr algn="ctr"/>
            <a:r>
              <a:rPr lang="pl-PL" sz="900" dirty="0"/>
              <a:t>(źródło: https://czytam.pl/k,ks_314063,Kuchnia-slaska-Marek-Szoltysek.html)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9300755" y="6017108"/>
            <a:ext cx="2965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„Rozmówki śląskie” – Marek Szołtysek, fragment</a:t>
            </a:r>
          </a:p>
          <a:p>
            <a:pPr algn="ctr"/>
            <a:r>
              <a:rPr lang="pl-PL" sz="900" dirty="0"/>
              <a:t>(źródło: materiały własne)</a:t>
            </a:r>
          </a:p>
        </p:txBody>
      </p:sp>
    </p:spTree>
    <p:extLst>
      <p:ext uri="{BB962C8B-B14F-4D97-AF65-F5344CB8AC3E}">
        <p14:creationId xmlns:p14="http://schemas.microsoft.com/office/powerpoint/2010/main" val="2240095988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1292550" y="1304144"/>
            <a:ext cx="5190309" cy="5914869"/>
          </a:xfrm>
        </p:spPr>
        <p:txBody>
          <a:bodyPr/>
          <a:lstStyle/>
          <a:p>
            <a:pPr algn="just"/>
            <a:r>
              <a:rPr lang="pl-PL" dirty="0"/>
              <a:t>W swoim dorobku ma wiele tłumaczeń fragmentów literatury światowej oraz biblijnej. Spotkało się to z krytyką Rady Języka Polskiego, która stwierdziła, że jest to trywializacja Biblii. Przetłumaczył także wiele wierszy, opowiadań i bajek dla dzieci.</a:t>
            </a:r>
          </a:p>
          <a:p>
            <a:pPr algn="just"/>
            <a:r>
              <a:rPr lang="pl-PL" dirty="0"/>
              <a:t>Oprócz tego, Marek Szołtysek, popularyzuje Śląsk na inne sposoby. Prowadzi audycje radiowe, programy telewizyjne i pisze felietony do gazet. Prowadzi również liczne festyny, udziela wywiadów oraz organizuje spotkania autorskie.</a:t>
            </a:r>
          </a:p>
        </p:txBody>
      </p:sp>
      <p:pic>
        <p:nvPicPr>
          <p:cNvPr id="3074" name="Picture 2" descr="https://rudaslaska.com.pl/obrazki/cms/1280574.obraz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182" y="1304144"/>
            <a:ext cx="5428461" cy="407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6815144" y="5375490"/>
            <a:ext cx="53364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/>
              <a:t>VI festyn szkolno-rodzinny w Gimnazjum nr 9 w Rudzie Śląskiej. Na zdjęciu Marek Szołtysek.</a:t>
            </a:r>
          </a:p>
          <a:p>
            <a:pPr algn="ctr"/>
            <a:r>
              <a:rPr lang="pl-PL" sz="900" dirty="0"/>
              <a:t>(źródło: https://rudaslaska.com.pl/i,za-nami-vi--festyn-szkolno-rodzinny-w-gimnazjum-nr-9,100,1280569.html).</a:t>
            </a:r>
          </a:p>
        </p:txBody>
      </p:sp>
    </p:spTree>
    <p:extLst>
      <p:ext uri="{BB962C8B-B14F-4D97-AF65-F5344CB8AC3E}">
        <p14:creationId xmlns:p14="http://schemas.microsoft.com/office/powerpoint/2010/main" val="151737263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Dialekt śląski współcześnie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l-PL" dirty="0"/>
              <a:t>Oprócz profesor Synowiec i pana Szołtyska, współcześnie cała społeczność śląska pielęgnuje swoje korzenie na różne sposoby. Ślązacy </a:t>
            </a:r>
            <a:br>
              <a:rPr lang="pl-PL" dirty="0"/>
            </a:br>
            <a:r>
              <a:rPr lang="pl-PL" dirty="0"/>
              <a:t>z dumą prezentują poczucie przynależności do regionu poprzez festyny, konkursy i olimpiady oraz popularyzują wydarzenia śląskie </a:t>
            </a:r>
            <a:br>
              <a:rPr lang="pl-PL" dirty="0"/>
            </a:br>
            <a:r>
              <a:rPr lang="pl-PL" dirty="0"/>
              <a:t>(np. coroczne obchodzenie dnia </a:t>
            </a:r>
            <a:br>
              <a:rPr lang="pl-PL" dirty="0"/>
            </a:br>
            <a:r>
              <a:rPr lang="pl-PL" dirty="0"/>
              <a:t>Św. Barbary – patronki górników), organizują wiele wydarzeń regionalnych i konkursów, prowadzą prelekcje związane z mową i kulturą śląską, mają swoje audycje w radiu i telewizji. </a:t>
            </a:r>
          </a:p>
          <a:p>
            <a:pPr algn="just"/>
            <a:endParaRPr lang="pl-PL" dirty="0"/>
          </a:p>
        </p:txBody>
      </p:sp>
      <p:pic>
        <p:nvPicPr>
          <p:cNvPr id="4098" name="Picture 2" descr="Tegoroczne uroczystości świętej Barbary przy kapliczce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386" y="2603500"/>
            <a:ext cx="4555066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6343386" y="6019800"/>
            <a:ext cx="4555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Obchody dnia świętej Barbary w Starachowicach </a:t>
            </a:r>
            <a:br>
              <a:rPr lang="pl-PL" sz="900" dirty="0"/>
            </a:br>
            <a:r>
              <a:rPr lang="pl-PL" sz="900" dirty="0"/>
              <a:t>(źródło: https://echodnia.eu/swietokrzyskie/uroczyste-obchody-dnia-swietej-barbary-w-starachowicach-w-tym-roku-w-lekkim-mrozie-zdjecia/ga/c1-14631539/zd/40487615).</a:t>
            </a:r>
          </a:p>
        </p:txBody>
      </p:sp>
    </p:spTree>
    <p:extLst>
      <p:ext uri="{BB962C8B-B14F-4D97-AF65-F5344CB8AC3E}">
        <p14:creationId xmlns:p14="http://schemas.microsoft.com/office/powerpoint/2010/main" val="371906047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Dialekt śląski wśród młodzieży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Mimo tych wszystkich zabiegów i starań, przyszłość dialektu jest zagrożona.</a:t>
            </a:r>
          </a:p>
          <a:p>
            <a:pPr algn="just"/>
            <a:r>
              <a:rPr lang="pl-PL" dirty="0"/>
              <a:t>Losy wyjątkowej kultury regionu śląskiego są w rękach młodzieży. </a:t>
            </a:r>
            <a:br>
              <a:rPr lang="pl-PL" dirty="0"/>
            </a:br>
            <a:r>
              <a:rPr lang="pl-PL" dirty="0"/>
              <a:t>To ona musi wykazać chęć jej zachowania i przekazywania kolejnym pokoleniom, inaczej zostanie ona zapomniana i zaginie. </a:t>
            </a:r>
          </a:p>
          <a:p>
            <a:pPr algn="just"/>
            <a:r>
              <a:rPr lang="pl-PL" dirty="0"/>
              <a:t>Aby zbadać opinie i rozeznanie młodzieży na temat Śląska, przeprowadziłam ankietę, wśród osób między 13, a 18 rokiem życia. Przytoczonych zostanie kilka pytań w niej zawartych, które najlepiej zobrazowały sytuację wiedzy na temat Śląska wśród młodych osób. </a:t>
            </a:r>
          </a:p>
        </p:txBody>
      </p:sp>
    </p:spTree>
    <p:extLst>
      <p:ext uri="{BB962C8B-B14F-4D97-AF65-F5344CB8AC3E}">
        <p14:creationId xmlns:p14="http://schemas.microsoft.com/office/powerpoint/2010/main" val="160483305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half" idx="2"/>
          </p:nvPr>
        </p:nvSpPr>
        <p:spPr>
          <a:xfrm>
            <a:off x="1034320" y="2438318"/>
            <a:ext cx="3402767" cy="3581482"/>
          </a:xfrm>
        </p:spPr>
        <p:txBody>
          <a:bodyPr>
            <a:normAutofit/>
          </a:bodyPr>
          <a:lstStyle/>
          <a:p>
            <a:r>
              <a:rPr lang="pl-PL" sz="2800" dirty="0"/>
              <a:t>„Czy znasz </a:t>
            </a:r>
            <a:br>
              <a:rPr lang="pl-PL" sz="2800" dirty="0"/>
            </a:br>
            <a:r>
              <a:rPr lang="pl-PL" sz="2800" dirty="0"/>
              <a:t>dialekt śląski?”</a:t>
            </a:r>
          </a:p>
        </p:txBody>
      </p:sp>
      <p:graphicFrame>
        <p:nvGraphicFramePr>
          <p:cNvPr id="11" name="Wykres 10"/>
          <p:cNvGraphicFramePr/>
          <p:nvPr>
            <p:extLst>
              <p:ext uri="{D42A27DB-BD31-4B8C-83A1-F6EECF244321}">
                <p14:modId xmlns:p14="http://schemas.microsoft.com/office/powerpoint/2010/main" val="4009666513"/>
              </p:ext>
            </p:extLst>
          </p:nvPr>
        </p:nvGraphicFramePr>
        <p:xfrm>
          <a:off x="5291530" y="1447800"/>
          <a:ext cx="5470222" cy="4227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7332113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26240" y="881380"/>
            <a:ext cx="3641898" cy="2895599"/>
          </a:xfrm>
        </p:spPr>
        <p:txBody>
          <a:bodyPr>
            <a:normAutofit/>
          </a:bodyPr>
          <a:lstStyle/>
          <a:p>
            <a:r>
              <a:rPr lang="pl-PL" sz="2800" dirty="0"/>
              <a:t>„Czy warto znać język i kulturę swojego regionu?”</a:t>
            </a:r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876694"/>
              </p:ext>
            </p:extLst>
          </p:nvPr>
        </p:nvGraphicFramePr>
        <p:xfrm>
          <a:off x="5096656" y="1114351"/>
          <a:ext cx="5799606" cy="491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486358" y="2470372"/>
            <a:ext cx="4251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</a:rPr>
              <a:t>Ankietowani zostali także poproszeni o uzasadnienie odpowiedzi. Przeważająca liczba osób stwierdziła, że warto, ponieważ jest to źródło wiedzy na podstawie którego można poznać i zrozumieć nasze korzenie. Osoby o odmiennym zdaniu, uważają, że nie warto, ponieważ świat idzie w kierunku globalizacji i wolą uczyć się języków, które przyniosą im korzyści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w przyszłości.</a:t>
            </a:r>
          </a:p>
        </p:txBody>
      </p:sp>
    </p:spTree>
    <p:extLst>
      <p:ext uri="{BB962C8B-B14F-4D97-AF65-F5344CB8AC3E}">
        <p14:creationId xmlns:p14="http://schemas.microsoft.com/office/powerpoint/2010/main" val="4012876634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70336" y="2154919"/>
            <a:ext cx="4331447" cy="2895599"/>
          </a:xfrm>
        </p:spPr>
        <p:txBody>
          <a:bodyPr>
            <a:noAutofit/>
          </a:bodyPr>
          <a:lstStyle/>
          <a:p>
            <a:r>
              <a:rPr lang="pl-PL" sz="2800" dirty="0"/>
              <a:t>„Czy jeżeli miałbyś możliwość, to chciałbyś się nauczyć dialektu śląskiego?” </a:t>
            </a: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722804"/>
              </p:ext>
            </p:extLst>
          </p:nvPr>
        </p:nvGraphicFramePr>
        <p:xfrm>
          <a:off x="5781675" y="1447800"/>
          <a:ext cx="51895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2626432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/>
          <p:cNvSpPr>
            <a:spLocks noGrp="1"/>
          </p:cNvSpPr>
          <p:nvPr>
            <p:ph idx="4294967295"/>
          </p:nvPr>
        </p:nvSpPr>
        <p:spPr>
          <a:xfrm>
            <a:off x="943955" y="1306286"/>
            <a:ext cx="5156616" cy="3416300"/>
          </a:xfrm>
        </p:spPr>
        <p:txBody>
          <a:bodyPr/>
          <a:lstStyle/>
          <a:p>
            <a:pPr algn="just"/>
            <a:r>
              <a:rPr lang="pl-PL" dirty="0"/>
              <a:t>Podsumowując wyniki ankiety, wysunęłam wniosek, że sytuacja dialektu śląskiego i kultury śląskiej wśród młodzieży nie jest zła, mimo potocznie krążącej opinii na ten temat. Młodzi ludzie również przyczyniają się do promowania Śląska, uczestnicząc w konkursach, olimpiadach oraz przynależąc do różnych grup </a:t>
            </a:r>
            <a:br>
              <a:rPr lang="pl-PL" dirty="0"/>
            </a:br>
            <a:r>
              <a:rPr lang="pl-PL" dirty="0"/>
              <a:t>i stowarzyszeń działających na rzecz Śląska.</a:t>
            </a:r>
          </a:p>
        </p:txBody>
      </p:sp>
      <p:pic>
        <p:nvPicPr>
          <p:cNvPr id="6146" name="Picture 2" descr="Ilustrac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123" y="1306286"/>
            <a:ext cx="5819484" cy="387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5163366" y="5185943"/>
            <a:ext cx="702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Dziecięcy Zespół Folklorystyczny „Ślązaczek”. Skupia osoby od 5 do 25 lat.</a:t>
            </a:r>
            <a:br>
              <a:rPr lang="pl-PL" sz="900" dirty="0"/>
            </a:br>
            <a:r>
              <a:rPr lang="pl-PL" sz="900" dirty="0"/>
              <a:t>(źródło: https://pl.wikipedia.org/wiki/Zesp%C3%B3%C5%82_Folklorystyczny_%E2%80%9E%C5%9Al%C4%85zaczek%E2%80%9D)</a:t>
            </a:r>
          </a:p>
        </p:txBody>
      </p:sp>
    </p:spTree>
    <p:extLst>
      <p:ext uri="{BB962C8B-B14F-4D97-AF65-F5344CB8AC3E}">
        <p14:creationId xmlns:p14="http://schemas.microsoft.com/office/powerpoint/2010/main" val="3555639406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Podsumowanie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Dialekt śląski i śląska kultura niewątpliwie jest potrzebna we współczesnej Polsce, aby uświadamiać ludziom, jak ogromnym bogactwem kulturowym charakteryzuje się nasz region. To właśnie „śląskość” nas wyróżnia, integruje społeczeństwo tego regionu. </a:t>
            </a:r>
          </a:p>
          <a:p>
            <a:pPr algn="just"/>
            <a:r>
              <a:rPr lang="pl-PL" dirty="0"/>
              <a:t>Po napisaniu tej pracy mogę śmiało stwierdzić, że moja wiedza na temat kultury regionu wzbogaciła się. Podczas szukania literatury </a:t>
            </a:r>
            <a:br>
              <a:rPr lang="pl-PL" dirty="0"/>
            </a:br>
            <a:r>
              <a:rPr lang="pl-PL" dirty="0"/>
              <a:t>i przeprowadzania wywiadu oraz ankiety, dowiedziałam się wielu nowych, interesujących rzeczy. Powinniśmy być dumni z naszego regionu, jego dziejów, tradycji, kuchni, kultury oraz języka, ponieważ to nasza tradycja </a:t>
            </a:r>
            <a:br>
              <a:rPr lang="pl-PL" dirty="0"/>
            </a:br>
            <a:r>
              <a:rPr lang="pl-PL" dirty="0"/>
              <a:t>i dzięki śląskiej kulturze jesteśmy wyjątkowi.</a:t>
            </a:r>
          </a:p>
          <a:p>
            <a:pPr marL="0" indent="0" algn="just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015229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Bibliografia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408211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l-PL" dirty="0">
                <a:hlinkClick r:id="rId2"/>
              </a:rPr>
              <a:t>Materiały własne</a:t>
            </a:r>
          </a:p>
          <a:p>
            <a:pPr algn="just"/>
            <a:r>
              <a:rPr lang="pl-PL" dirty="0">
                <a:hlinkClick r:id="rId2"/>
              </a:rPr>
              <a:t>https://www.researchgate.net/profile/Helena-Synowiec</a:t>
            </a:r>
            <a:endParaRPr lang="pl-PL" dirty="0"/>
          </a:p>
          <a:p>
            <a:pPr algn="just"/>
            <a:r>
              <a:rPr lang="pl-PL" dirty="0">
                <a:hlinkClick r:id="rId3"/>
              </a:rPr>
              <a:t>https://tezeusz.pl/polszczyzna-w-szkole-slaskiej-cz-ii-2997435</a:t>
            </a:r>
            <a:endParaRPr lang="pl-PL" dirty="0"/>
          </a:p>
          <a:p>
            <a:pPr algn="just"/>
            <a:r>
              <a:rPr lang="pl-PL" dirty="0">
                <a:hlinkClick r:id="rId4"/>
              </a:rPr>
              <a:t>DIALEKTOLOGIA POLSKA (uw.edu.pl)</a:t>
            </a:r>
            <a:endParaRPr lang="pl-PL" dirty="0"/>
          </a:p>
          <a:p>
            <a:pPr algn="just"/>
            <a:r>
              <a:rPr lang="pl-PL" dirty="0">
                <a:hlinkClick r:id="rId5"/>
              </a:rPr>
              <a:t>XXI edycja konkursu recytatorskiego "Śląska Ojczyzna Polszczyzna" - Mysłowice informacje (m-ce.pl)</a:t>
            </a:r>
            <a:endParaRPr lang="pl-PL" dirty="0"/>
          </a:p>
          <a:p>
            <a:pPr algn="just"/>
            <a:r>
              <a:rPr lang="pl-PL" dirty="0">
                <a:hlinkClick r:id="rId6"/>
              </a:rPr>
              <a:t>https://kk24.pl/o-slasku-ze-slazakiem-z-krwi-i-kosci-spotkanie-autorskie-z-markiem-szoltyskiem-w-mbp/</a:t>
            </a:r>
            <a:endParaRPr lang="pl-PL" dirty="0"/>
          </a:p>
          <a:p>
            <a:pPr algn="just"/>
            <a:r>
              <a:rPr lang="pl-PL" dirty="0">
                <a:hlinkClick r:id="rId7"/>
              </a:rPr>
              <a:t>https://www.empik.com/dzieje-slaska-polski-i-europy-szoltysek-marek,prod56380327,ksiazka-p</a:t>
            </a:r>
            <a:endParaRPr lang="pl-PL" dirty="0"/>
          </a:p>
          <a:p>
            <a:pPr algn="just"/>
            <a:r>
              <a:rPr lang="pl-PL" dirty="0">
                <a:hlinkClick r:id="rId8"/>
              </a:rPr>
              <a:t>https://czytam.pl/k,ks_314063,Kuchnia-slaska-Marek-Szoltysek.html</a:t>
            </a:r>
            <a:endParaRPr lang="pl-PL" dirty="0"/>
          </a:p>
          <a:p>
            <a:pPr algn="just"/>
            <a:r>
              <a:rPr lang="pl-PL" dirty="0">
                <a:hlinkClick r:id="rId9"/>
              </a:rPr>
              <a:t>https://rudaslaska.com.pl/i,za-nami-vi--festyn-szkolno-rodzinny-w-gimnazjum-nr-9,100,1280569.html</a:t>
            </a:r>
            <a:endParaRPr lang="pl-PL" dirty="0"/>
          </a:p>
          <a:p>
            <a:pPr algn="just"/>
            <a:r>
              <a:rPr lang="pl-PL" dirty="0">
                <a:hlinkClick r:id="rId10"/>
              </a:rPr>
              <a:t>https://echodnia.eu/swietokrzyskie/uroczyste-obchody-dnia-swietej-barbary-w-starachowicach-w-tym-roku-w-lekkim-mrozie-zdjecia/ga/c1-14631539/zd/40487615</a:t>
            </a:r>
            <a:endParaRPr lang="pl-PL" dirty="0"/>
          </a:p>
          <a:p>
            <a:pPr algn="just"/>
            <a:r>
              <a:rPr lang="pl-PL" dirty="0">
                <a:hlinkClick r:id="rId11"/>
              </a:rPr>
              <a:t>https://pl.wikipedia.org/wiki/Zesp%C3%B3%C5%82_Folklorystyczny_%E2%80%9E%C5%9Al%C4%85zaczek%E2%80%9D</a:t>
            </a:r>
            <a:endParaRPr lang="pl-PL" dirty="0"/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2749542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3582</TotalTime>
  <Words>1836</Words>
  <Application>Microsoft Office PowerPoint</Application>
  <PresentationFormat>Panoramiczny</PresentationFormat>
  <Paragraphs>113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Jon (sala konferencyjna)</vt:lpstr>
      <vt:lpstr>Olimpiada Wiedzy o Górnym Śląsku  Edycja XI   LITERATURA TEMAT NR 3  ZASŁUŻENI DLA ŚLĄSKA  – SYLWETKI HELENY SYNOWIEC  I MARKA SZOŁTYSKA </vt:lpstr>
      <vt:lpstr>Uzasadnienie wyboru tematu </vt:lpstr>
      <vt:lpstr>Cel pracy i metody badawcze</vt:lpstr>
      <vt:lpstr>Trochę o dialekcie śląskim…</vt:lpstr>
      <vt:lpstr>Zasłużeni dla śląskiej mowy  – sylwetka Heleny Synowiec</vt:lpstr>
      <vt:lpstr>Najważniejsze dokonania</vt:lpstr>
      <vt:lpstr>Wkład w propagowanie i nobilitację dialektu śląskiego</vt:lpstr>
      <vt:lpstr>Prezentacja programu PowerPoint</vt:lpstr>
      <vt:lpstr>Prezentacja programu PowerPoint</vt:lpstr>
      <vt:lpstr>Zasłużeni dla śląskiej mowy  – Marek Szołtysek </vt:lpstr>
      <vt:lpstr>Najważniejsze dokonania</vt:lpstr>
      <vt:lpstr>Wkład w propagowanie i nobilitację dialektu śląskiego</vt:lpstr>
      <vt:lpstr>Prezentacja programu PowerPoint</vt:lpstr>
      <vt:lpstr>Prezentacja programu PowerPoint</vt:lpstr>
      <vt:lpstr>Dialekt śląski współcześnie</vt:lpstr>
      <vt:lpstr>Dialekt śląski wśród młodzieży</vt:lpstr>
      <vt:lpstr>Prezentacja programu PowerPoint</vt:lpstr>
      <vt:lpstr>Prezentacja programu PowerPoint</vt:lpstr>
      <vt:lpstr>Prezentacja programu PowerPoint</vt:lpstr>
      <vt:lpstr>Prezentacja programu PowerPoint</vt:lpstr>
      <vt:lpstr>Podsumowanie</vt:lpstr>
      <vt:lpstr>Bibliografia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Olimpiada Wiedzy o Górnym Śląsku  Edycja XI   LITERATURA TEMAT NR 3  ZASŁUŻENI DLA ŚLĄSKA  – SYLWETKI HELENY SYNOWIEC  I MARKA SZOŁTYSKA</dc:title>
  <dc:creator>NATALIA</dc:creator>
  <cp:lastModifiedBy>Katarzyna Obrochta</cp:lastModifiedBy>
  <cp:revision>95</cp:revision>
  <dcterms:created xsi:type="dcterms:W3CDTF">2021-11-28T15:15:35Z</dcterms:created>
  <dcterms:modified xsi:type="dcterms:W3CDTF">2022-06-30T20:07:11Z</dcterms:modified>
</cp:coreProperties>
</file>