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2" r:id="rId2"/>
  </p:sldMasterIdLst>
  <p:sldIdLst>
    <p:sldId id="256" r:id="rId3"/>
    <p:sldId id="266" r:id="rId4"/>
    <p:sldId id="261" r:id="rId5"/>
    <p:sldId id="262" r:id="rId6"/>
    <p:sldId id="267" r:id="rId7"/>
    <p:sldId id="268" r:id="rId8"/>
    <p:sldId id="269" r:id="rId9"/>
    <p:sldId id="263" r:id="rId10"/>
    <p:sldId id="259" r:id="rId11"/>
    <p:sldId id="264" r:id="rId12"/>
    <p:sldId id="257" r:id="rId13"/>
    <p:sldId id="270" r:id="rId14"/>
    <p:sldId id="271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11FF4-6D50-4549-A794-97A0678B6D93}" v="1270" dt="2022-06-02T17:48:08.249"/>
    <p1510:client id="{CF904E46-A110-BC86-3732-8DD052AE3C77}" v="2" dt="2022-06-06T15:30:49.931"/>
    <p1510:client id="{DDECD4D4-0BA1-F109-5A03-FAD1966E5DB7}" v="1" dt="2022-06-06T15:29:52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002-315D-49B1-B10F-137139C4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896" y="1122363"/>
            <a:ext cx="7276733" cy="3381398"/>
          </a:xfrm>
        </p:spPr>
        <p:txBody>
          <a:bodyPr anchor="b">
            <a:normAutofit/>
          </a:bodyPr>
          <a:lstStyle>
            <a:lvl1pPr algn="l">
              <a:defRPr sz="4800" cap="none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35E0-4D9C-4DCA-8569-64503C5DC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94" y="4612942"/>
            <a:ext cx="7276733" cy="1181683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3B68-70CF-4A98-948C-6EA4BD68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2EF9-7F83-4AD3-B3F6-B9D4618D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751B-3464-41CD-B728-A72BB191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FD42-94A9-4345-AF38-7D562B50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C458-A63B-4032-B4EC-732DAC18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B5-7F2F-408B-800D-92CB34B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03412-EA6B-43CA-8B3A-F502587C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6E9EE-F895-4ECE-B4B2-586D65E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50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193F-AFAD-4A9A-B0EF-530DFB19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876299"/>
            <a:ext cx="7876722" cy="37131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BBE4-9FC1-4F89-B120-1C49D816F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46170"/>
            <a:ext cx="6781301" cy="104845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30A6B-E3FD-4920-8128-C263CA1D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B85-0649-47DB-AD69-458D8F6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25931-A293-42E9-BDF5-B2AE121D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46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262B-ECD6-47BB-A6F1-92A6033E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B8779-51E9-44D1-9F7B-28F3C6D3C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2080517"/>
            <a:ext cx="4970124" cy="39773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E8BFB-5295-4C5E-9CB1-E276E9D0E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2BF-1819-4301-B699-EF5A2F4D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A2DF-39DE-49C3-A213-3E8423C7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5D3A8-238B-4A68-A9F9-672D2F06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43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D468-D010-4225-B024-DCEF543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955"/>
            <a:ext cx="10441236" cy="13983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D60A0-FCAB-425A-9ECD-94CDE4F4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926" y="1983242"/>
            <a:ext cx="5007110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986B-07CB-4FB0-9419-2AAB318B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63" y="2813959"/>
            <a:ext cx="5007110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9D784-7968-4E8B-B704-E42EE8F1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9255" y="1983242"/>
            <a:ext cx="5031769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5754F-08D1-4593-988F-95F0ED1A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255" y="2813959"/>
            <a:ext cx="5031769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D2E61-83B4-4C8F-BBFE-D959203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0C136-A664-4013-8073-B0C6BDEF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E9547-8EE7-461B-9E99-484B11E9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23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667-0EFA-4EE6-8E4D-20805309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9" y="895440"/>
            <a:ext cx="10138451" cy="1832349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E4825-BB8C-4567-B407-B4452409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38892-25DB-4A4E-9D43-6058C45C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3DDDA-48EF-4B42-9980-4762AF5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42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FA7D9-6801-4DD0-8D7D-505212F4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FA3EA-1519-4178-AC3A-231A5BAA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23DBE-6FD6-4D60-8336-7843B4BD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99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D9AE-CA1A-4751-9B33-0AC09CE6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96948"/>
            <a:ext cx="3046410" cy="1479551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F9941-76E5-42B5-8464-C1A7010D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796" y="876300"/>
            <a:ext cx="5758235" cy="518159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5D8-F112-415F-9AB4-5F2AC060D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4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A0B3-4E9C-4FAC-B1D1-2673F7B5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370A-33F5-48A6-962A-47C0F15D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D606-A37D-4697-AA7A-EAE4F101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E0B5E-1030-4A34-AB09-05ACB45CE993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747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4C-0A93-40A6-9645-5EF7DE6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89314"/>
            <a:ext cx="3046409" cy="1487185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F9455-852F-4604-87D4-801E8D5DB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4" y="876300"/>
            <a:ext cx="5943596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42061-B161-4973-9EE4-76D0B73FC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3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CE2E0-050A-4BC2-91DF-7A00811D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B003-B443-4B96-9DD9-4284E7E1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79DBA-16C0-4FFB-B367-B96169B4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F2BD78-1D6B-4742-9726-75646D91F4AC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438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5731-248B-49C2-93DE-8A3260C9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4D5C5-3D5A-4F3D-8A08-7053DACF1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E5372-3FC6-4227-B2DD-6CB24E65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1B1-B637-4E46-B64C-F082B54C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67AD-4B78-41F6-B814-726D4BD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79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74D5E-67E6-4C23-B80A-0C66B533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76299"/>
            <a:ext cx="2628900" cy="5181601"/>
          </a:xfrm>
        </p:spPr>
        <p:txBody>
          <a:bodyPr vert="eaVert"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EFF2A-08E8-447D-85C7-7D5A9C42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76299"/>
            <a:ext cx="773430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030D-E580-4B0C-B5A8-2C8A094D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CAEB-1B6E-492E-918E-47179AF4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4A38-A745-436E-9E33-63B9F81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5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17.06.2022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8CBCD-166B-4F97-A6DF-DAA3BF2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10427840" cy="1086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4D6D9-636D-450B-839A-22AE0CED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58" y="2065984"/>
            <a:ext cx="10427841" cy="3903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CAEC-1EE5-4B71-9646-5C378EEBE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2838" y="6356350"/>
            <a:ext cx="3361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0EF8-70B2-4AFC-8388-691A146AA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87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07DC7-D05C-4038-B51A-F00B7B9C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0400" y="6356350"/>
            <a:ext cx="617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D4CCDA-06BF-4D2A-B44F-195AEC0B5B22}"/>
              </a:ext>
            </a:extLst>
          </p:cNvPr>
          <p:cNvCxnSpPr>
            <a:cxnSpLocks/>
          </p:cNvCxnSpPr>
          <p:nvPr/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775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Tx/>
        <a:buNone/>
        <a:defRPr sz="18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50292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None/>
        <a:defRPr sz="1600" i="1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haraktery.eu/artykul/dlaczego-matematyka-tak-scisle-laczy-sie-z-muzyka" TargetMode="External"/><Relationship Id="rId3" Type="http://schemas.openxmlformats.org/officeDocument/2006/relationships/hyperlink" Target="https://pl.wikipedia.org/wiki/Metrum_(muzyka" TargetMode="External"/><Relationship Id="rId7" Type="http://schemas.openxmlformats.org/officeDocument/2006/relationships/hyperlink" Target="https://pg.edu.pl/files/cnm/2021-03/2011_07_KN.pdf" TargetMode="External"/><Relationship Id="rId2" Type="http://schemas.openxmlformats.org/officeDocument/2006/relationships/hyperlink" Target="https://pl.wikipedia.org/wiki/Takt_(muzyk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akultura.pl/artykul/matematyka-muzyki-muzyka-matematyki-873" TargetMode="External"/><Relationship Id="rId5" Type="http://schemas.openxmlformats.org/officeDocument/2006/relationships/hyperlink" Target="https://pl.wikipedia.org/wiki/Tempo_(muzyka" TargetMode="External"/><Relationship Id="rId10" Type="http://schemas.openxmlformats.org/officeDocument/2006/relationships/hyperlink" Target="https://www.youtube.com/watch?v=8JpTwS_ycdY" TargetMode="External"/><Relationship Id="rId4" Type="http://schemas.openxmlformats.org/officeDocument/2006/relationships/hyperlink" Target="https://pl.wikipedia.org/wiki/Interwa%C5%82" TargetMode="External"/><Relationship Id="rId9" Type="http://schemas.openxmlformats.org/officeDocument/2006/relationships/hyperlink" Target="https://mlodytechnik.pl/eksperymenty-i-zadania-szkolne/matematyka/29801-cechy-wspolne-matematyki-i-muzy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5128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62001" y="678668"/>
            <a:ext cx="10658353" cy="2831295"/>
          </a:xfrm>
        </p:spPr>
        <p:txBody>
          <a:bodyPr>
            <a:normAutofit/>
          </a:bodyPr>
          <a:lstStyle/>
          <a:p>
            <a:r>
              <a:rPr lang="pl-PL" sz="6600" b="1">
                <a:latin typeface="Aharoni"/>
                <a:cs typeface="Calibri Light"/>
              </a:rPr>
              <a:t>Matematyka w muzyce</a:t>
            </a:r>
            <a:endParaRPr lang="pl-PL" sz="6600" b="1" dirty="0">
              <a:latin typeface="Aharoni"/>
              <a:cs typeface="Aharoni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349923" y="3602038"/>
            <a:ext cx="3491697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pl-PL" dirty="0">
                <a:latin typeface="Calibri Light"/>
                <a:cs typeface="Calibri"/>
              </a:rPr>
              <a:t>Joanna Klapuch </a:t>
            </a:r>
            <a:endParaRPr lang="pl-PL"/>
          </a:p>
          <a:p>
            <a:pPr algn="r"/>
            <a:r>
              <a:rPr lang="pl-PL" dirty="0">
                <a:latin typeface="Calibri Light"/>
                <a:cs typeface="Calibri"/>
              </a:rPr>
              <a:t>Klasa 0h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5128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E48EF1-EF73-B5EE-FB9C-A5898C31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Muzyka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9A1757-8884-6078-E72E-61B43B1D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Muzyka to zbiór odpowiednio uporządkowanych dźwięków. Dźwięk powstaje w wyniku drgań mechanicznych i określa się go jako falę ciśnienia powietrza. Powietrze w danym punkcie rozrzedza się i spręża, i właśnie te zmiany ciśnienia są rejestrowane przez nasze ucho. Wobec tego, można krótko stwierdzić, że fizyka + matematyka = muzyka. Chcąc jednak zrozumieć dane zjawisko, trzeba je opisać, czyli stworzyć pewien model matematyczny. Tak samo było z próbami zrozumienia powstawania dźwięków w instrumentach muzycznych. Można stwierdzić, że zaczęło się od opisu drgań struny umocowanej na końcach. Zagadnienie to pojawiło się w XVIII wieku i w jego opisie, jak i w analizie wzięło udział wielu wybitnych matematyków.</a:t>
            </a: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49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6EBF71E4-E4AE-0061-A666-C8A8853823A6}"/>
              </a:ext>
            </a:extLst>
          </p:cNvPr>
          <p:cNvSpPr/>
          <p:nvPr/>
        </p:nvSpPr>
        <p:spPr>
          <a:xfrm>
            <a:off x="7978461" y="-1074"/>
            <a:ext cx="4207097" cy="6857998"/>
          </a:xfrm>
          <a:prstGeom prst="rect">
            <a:avLst/>
          </a:prstGeom>
          <a:solidFill>
            <a:srgbClr val="59422A">
              <a:alpha val="48000"/>
            </a:srgbClr>
          </a:solidFill>
          <a:ln>
            <a:solidFill>
              <a:srgbClr val="59422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C80B435-4E53-6432-B928-17869421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10" y="172214"/>
            <a:ext cx="8648164" cy="1325563"/>
          </a:xfrm>
        </p:spPr>
        <p:txBody>
          <a:bodyPr>
            <a:normAutofit/>
          </a:bodyPr>
          <a:lstStyle/>
          <a:p>
            <a:r>
              <a:rPr lang="pl-PL" sz="4100" b="1" dirty="0">
                <a:latin typeface="Aharoni"/>
                <a:cs typeface="Calibri Light"/>
              </a:rPr>
              <a:t>Historia matematyki w muzyce</a:t>
            </a:r>
            <a:endParaRPr lang="pl-PL" sz="4100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2A5AEF-D30E-FDBB-0905-32155C969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59" y="1385597"/>
            <a:ext cx="7703714" cy="546750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pl-PL" sz="3200" dirty="0">
                <a:latin typeface="Calibri Light"/>
                <a:ea typeface="+mn-lt"/>
                <a:cs typeface="+mn-lt"/>
              </a:rPr>
              <a:t>Można stwierdzić, że matematyczność muzyki zaistniała już dość dawno, bo ponad 2600 lat temu. Odkryli ją pitagorejczycy. Ponieważ podstawą ich filozofii było: „Wszystko jest liczbą”, to idea matematyczności świata dotyczyła wszystkiego, poczynając od nauki, sztuki, a kończąc na całym Wszechświecie. Pitagorejczycy tworzyli szkołę, której mistrzem był oczywiście Pitagoras. Był on znany w starożytnej Grecji nie, jakby nam obecnie się wydawało, z twierdzenia Pitagorasa dotyczącego trójkąta prostokątnego, a z odkrycia skali muzycznej.</a:t>
            </a:r>
            <a:endParaRPr lang="pl-PL" sz="3200">
              <a:latin typeface="Calibri Light"/>
              <a:cs typeface="Calibri Light"/>
            </a:endParaRPr>
          </a:p>
        </p:txBody>
      </p:sp>
      <p:pic>
        <p:nvPicPr>
          <p:cNvPr id="4" name="Obraz 4" descr="Obraz zawierający tekst, ssak, naczelne&#10;&#10;Opis wygenerowany automatycznie">
            <a:extLst>
              <a:ext uri="{FF2B5EF4-FFF2-40B4-BE49-F238E27FC236}">
                <a16:creationId xmlns:a16="http://schemas.microsoft.com/office/drawing/2014/main" id="{EB869A05-DA04-7308-F6BE-9068D8DFC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276" y="1381058"/>
            <a:ext cx="3115479" cy="419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DC4F3134-BEB6-AEA8-C935-C409C5A2D592}"/>
              </a:ext>
            </a:extLst>
          </p:cNvPr>
          <p:cNvSpPr/>
          <p:nvPr/>
        </p:nvSpPr>
        <p:spPr>
          <a:xfrm>
            <a:off x="4292" y="-1073"/>
            <a:ext cx="8414195" cy="6857998"/>
          </a:xfrm>
          <a:prstGeom prst="rect">
            <a:avLst/>
          </a:prstGeom>
          <a:solidFill>
            <a:srgbClr val="59422A">
              <a:alpha val="46000"/>
            </a:srgbClr>
          </a:solidFill>
          <a:ln>
            <a:solidFill>
              <a:srgbClr val="59422A">
                <a:alpha val="4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A0C7DD-EA3F-3F77-3810-EEB758729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89" y="494808"/>
            <a:ext cx="8272530" cy="653001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pl-PL" sz="3000" dirty="0">
                <a:latin typeface="Calibri Light"/>
                <a:ea typeface="+mn-lt"/>
                <a:cs typeface="+mn-lt"/>
              </a:rPr>
              <a:t>Badania Pitagorasa wykraczały jednak znacznie poza górnolotną, mało realistyczną dla nas filozofię. Stało się tak za sprawą monochordu – instrumentu, który posiadał zaledwie jedną strunę. Dla genialnego matematyka miał jednak ogromną moc. Pitagoras analizował za jego pomocą, jak zmieniają się odległości między dźwiękami (czyli interwały) dzieląc strunę w różnych stosunkach. Stwierdził, że najlepsze, tzn. „najmilsze dla ucha” harmonie wyrażone są poprzez najprostsze proporcje, którym odpowiadają ułamki mające w mianowniku kolejne liczby naturalne, a w liczniku jeden. Odkrył w ten sposób tzw. szereg alikwotów, który stanowi fundament naszego systemu muzycznego.</a:t>
            </a:r>
          </a:p>
          <a:p>
            <a:pPr marL="0" indent="0">
              <a:buNone/>
            </a:pPr>
            <a:r>
              <a:rPr lang="pl-PL" sz="3000" dirty="0">
                <a:latin typeface="Calibri Light"/>
                <a:ea typeface="+mn-lt"/>
                <a:cs typeface="Calibri Light"/>
              </a:rPr>
              <a:t>Pitagorejczycy podzielili całą skalę muzyczną na równomierne oktawy. Oktawa pitagorejska dzieliła się na 7 tonów i 12 półtonów. Krótko mówiąc, Pitagorejczycy traktowali muzykę jako rodzaj organizacji dźwięków, prowadząc obliczenia na części struny.</a:t>
            </a:r>
            <a:endParaRPr lang="pl-PL" dirty="0"/>
          </a:p>
          <a:p>
            <a:pPr marL="0" indent="0">
              <a:buNone/>
            </a:pPr>
            <a:r>
              <a:rPr lang="pl-PL" sz="3000" dirty="0">
                <a:latin typeface="Calibri Light"/>
                <a:ea typeface="+mn-lt"/>
                <a:cs typeface="+mn-lt"/>
              </a:rPr>
              <a:t>O łączeniu matematyki z muzyką wypowiadał się również Euklides, Platon, a także Arystoteles. </a:t>
            </a:r>
            <a:endParaRPr lang="pl-PL"/>
          </a:p>
        </p:txBody>
      </p:sp>
      <p:pic>
        <p:nvPicPr>
          <p:cNvPr id="5" name="Obraz 5" descr="Obraz zawierający ściana, podłoże&#10;&#10;Opis wygenerowany automatycznie">
            <a:extLst>
              <a:ext uri="{FF2B5EF4-FFF2-40B4-BE49-F238E27FC236}">
                <a16:creationId xmlns:a16="http://schemas.microsoft.com/office/drawing/2014/main" id="{57B859F6-9DE4-7564-A823-DAC03142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464" y="1614891"/>
            <a:ext cx="2633863" cy="396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4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4815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05CEBA-2464-EFD9-09C5-93AEFFE1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18" y="235749"/>
            <a:ext cx="10515600" cy="1325563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Oktawa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030112-8E42-720C-F0FD-86FC98FEB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651" y="1439259"/>
            <a:ext cx="7306614" cy="56392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Oktawa</a:t>
            </a:r>
            <a:r>
              <a:rPr lang="pl-PL" dirty="0">
                <a:latin typeface="Calibri Light"/>
                <a:ea typeface="+mn-lt"/>
                <a:cs typeface="+mn-lt"/>
              </a:rPr>
              <a:t> to odstęp między wysokościami dźwięków odpowiadającymi skróceniu drgającej struny o połowę. Na fortepianie oktawa to odstęp między dwoma klawiszami </a:t>
            </a:r>
            <a:r>
              <a:rPr lang="pl-PL" i="1" dirty="0">
                <a:latin typeface="Calibri Light"/>
                <a:ea typeface="+mn-lt"/>
                <a:cs typeface="+mn-lt"/>
              </a:rPr>
              <a:t>c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>
              <a:latin typeface="Calibri Light"/>
              <a:cs typeface="Calibri Light"/>
            </a:endParaRP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"harmoniczny podział oktawy (a więc </a:t>
            </a:r>
            <a:r>
              <a:rPr lang="pl-PL" b="1" dirty="0">
                <a:latin typeface="Calibri Light"/>
                <a:ea typeface="+mn-lt"/>
                <a:cs typeface="+mn-lt"/>
              </a:rPr>
              <a:t>kwinta</a:t>
            </a:r>
            <a:r>
              <a:rPr lang="pl-PL" dirty="0">
                <a:latin typeface="Calibri Light"/>
                <a:ea typeface="+mn-lt"/>
                <a:cs typeface="+mn-lt"/>
              </a:rPr>
              <a:t>)" i "harmoniczny podział kwinty (= </a:t>
            </a:r>
            <a:r>
              <a:rPr lang="pl-PL" b="1" dirty="0">
                <a:latin typeface="Calibri Light"/>
                <a:ea typeface="+mn-lt"/>
                <a:cs typeface="+mn-lt"/>
              </a:rPr>
              <a:t>tercja</a:t>
            </a:r>
            <a:r>
              <a:rPr lang="pl-PL" dirty="0">
                <a:latin typeface="Calibri Light"/>
                <a:ea typeface="+mn-lt"/>
                <a:cs typeface="+mn-lt"/>
              </a:rPr>
              <a:t>)". Każdy muzyk wie, że tak jest i się z tym zgodzi, a każdy matematyk zna podział odcinka w stosunku skrajnym i średnim oraz bardzo elegancką </a:t>
            </a:r>
            <a:r>
              <a:rPr lang="pl-PL" b="1" dirty="0">
                <a:latin typeface="Calibri Light"/>
                <a:ea typeface="+mn-lt"/>
                <a:cs typeface="+mn-lt"/>
              </a:rPr>
              <a:t>konstrukcję </a:t>
            </a:r>
            <a:r>
              <a:rPr lang="pl-PL" b="1" dirty="0" err="1">
                <a:latin typeface="Calibri Light"/>
                <a:ea typeface="+mn-lt"/>
                <a:cs typeface="+mn-lt"/>
              </a:rPr>
              <a:t>Desarguesa</a:t>
            </a:r>
            <a:r>
              <a:rPr lang="pl-PL" b="1" dirty="0">
                <a:latin typeface="Calibri Light"/>
                <a:ea typeface="+mn-lt"/>
                <a:cs typeface="+mn-lt"/>
              </a:rPr>
              <a:t> czwartego harmonicznego</a:t>
            </a:r>
            <a:r>
              <a:rPr lang="pl-PL" dirty="0">
                <a:latin typeface="Calibri Light"/>
                <a:ea typeface="+mn-lt"/>
                <a:cs typeface="+mn-lt"/>
              </a:rPr>
              <a:t> (i to </a:t>
            </a:r>
            <a:r>
              <a:rPr lang="pl-PL" b="1" dirty="0">
                <a:latin typeface="Calibri Light"/>
                <a:ea typeface="+mn-lt"/>
                <a:cs typeface="+mn-lt"/>
              </a:rPr>
              <a:t>konstrukcję typu </a:t>
            </a:r>
            <a:r>
              <a:rPr lang="pl-PL" b="1" dirty="0" err="1">
                <a:latin typeface="Calibri Light"/>
                <a:ea typeface="+mn-lt"/>
                <a:cs typeface="+mn-lt"/>
              </a:rPr>
              <a:t>Mascheroniego</a:t>
            </a:r>
            <a:r>
              <a:rPr lang="pl-PL" dirty="0">
                <a:latin typeface="Calibri Light"/>
                <a:ea typeface="+mn-lt"/>
                <a:cs typeface="+mn-lt"/>
              </a:rPr>
              <a:t> - samą linijką). Mało kto jednak widzi, że to to samo.</a:t>
            </a:r>
            <a:endParaRPr lang="pl-PL" dirty="0">
              <a:latin typeface="Calibri Light"/>
            </a:endParaRPr>
          </a:p>
          <a:p>
            <a:pPr marL="0" indent="0">
              <a:buNone/>
            </a:pPr>
            <a:endParaRPr lang="pl-PL" dirty="0">
              <a:latin typeface="Calibri Light"/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latin typeface="Calibri Light"/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latin typeface="Calibri Light"/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latin typeface="Calibri Light"/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latin typeface="Calibri" panose="020F0502020204030204"/>
              <a:ea typeface="+mn-lt"/>
              <a:cs typeface="+mn-lt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64CF7221-1CA0-1BEE-C253-49C429854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794" y="1555835"/>
            <a:ext cx="3816438" cy="359607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A26038B-3CE2-3C92-BE68-B43D7494DF5A}"/>
              </a:ext>
            </a:extLst>
          </p:cNvPr>
          <p:cNvSpPr txBox="1"/>
          <p:nvPr/>
        </p:nvSpPr>
        <p:spPr>
          <a:xfrm>
            <a:off x="7750935" y="5475667"/>
            <a:ext cx="387010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ea typeface="+mn-lt"/>
                <a:cs typeface="+mn-lt"/>
              </a:rPr>
              <a:t>Czwartym harmonicznym do punktów A, K, B (czyli tonów C, G, C) jest punkt T (tercja, klawisz E). </a:t>
            </a:r>
            <a:endParaRPr lang="pl-PL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87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4815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78346E-739E-5E33-594E-0BA7993DB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54" y="569935"/>
            <a:ext cx="5417712" cy="58646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l-PL" sz="3200" dirty="0">
                <a:latin typeface="Calibri Light"/>
                <a:ea typeface="+mn-lt"/>
                <a:cs typeface="+mn-lt"/>
              </a:rPr>
              <a:t>Jeżeli nie wychodzimy poza oktawę, to klawiaturę fortepianu można traktować jako linię prostą, nawiniętą na okrąg. W terminologii matematycznej takie nawijanie nazywa się </a:t>
            </a:r>
            <a:r>
              <a:rPr lang="pl-PL" sz="3200" b="1" dirty="0">
                <a:latin typeface="Calibri Light"/>
                <a:ea typeface="+mn-lt"/>
                <a:cs typeface="+mn-lt"/>
              </a:rPr>
              <a:t>odwzorowaniem </a:t>
            </a:r>
            <a:r>
              <a:rPr lang="pl-PL" sz="3200" b="1" dirty="0" err="1">
                <a:latin typeface="Calibri Light"/>
                <a:ea typeface="+mn-lt"/>
                <a:cs typeface="+mn-lt"/>
              </a:rPr>
              <a:t>Hopfa</a:t>
            </a:r>
            <a:r>
              <a:rPr lang="pl-PL" sz="3200" dirty="0">
                <a:latin typeface="Calibri Light"/>
                <a:ea typeface="+mn-lt"/>
                <a:cs typeface="+mn-lt"/>
              </a:rPr>
              <a:t> - ale nie jest to nic innego, niż to, co robimy na co dzień, odmierzając godziny od zerowej do dwunastej. Jeżeli od ósmej upłynie sześć godzin, to jest druga.</a:t>
            </a: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D27F324D-5E1C-2AAD-F9FA-1906AAE61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726" y="1443722"/>
            <a:ext cx="5211650" cy="398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84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4815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C5A05B-ED67-2235-E0E8-474CAD499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05" y="204140"/>
            <a:ext cx="10944895" cy="1497280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Gama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7684C7-03BB-5637-A035-4824209B2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579" y="2222725"/>
            <a:ext cx="6093854" cy="52099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3200" b="1" dirty="0">
                <a:latin typeface="Calibri Light"/>
                <a:ea typeface="+mn-lt"/>
                <a:cs typeface="+mn-lt"/>
              </a:rPr>
              <a:t>Gama</a:t>
            </a:r>
            <a:r>
              <a:rPr lang="pl-PL" sz="3200" dirty="0">
                <a:latin typeface="Calibri Light"/>
                <a:ea typeface="+mn-lt"/>
                <a:cs typeface="+mn-lt"/>
              </a:rPr>
              <a:t> - dźwięki grane po kolei w porządku rosnącym.</a:t>
            </a:r>
            <a:endParaRPr lang="pl-PL" sz="3200">
              <a:latin typeface="Calibri Light"/>
              <a:cs typeface="Calibri Light"/>
            </a:endParaRPr>
          </a:p>
          <a:p>
            <a:pPr marL="0" indent="0">
              <a:buNone/>
            </a:pPr>
            <a:r>
              <a:rPr lang="pl-PL" sz="3200" b="1" dirty="0">
                <a:latin typeface="Calibri Light"/>
                <a:ea typeface="+mn-lt"/>
                <a:cs typeface="+mn-lt"/>
              </a:rPr>
              <a:t>Gama durowa </a:t>
            </a:r>
            <a:r>
              <a:rPr lang="pl-PL" sz="3200" dirty="0">
                <a:latin typeface="Calibri Light"/>
                <a:ea typeface="+mn-lt"/>
                <a:cs typeface="+mn-lt"/>
              </a:rPr>
              <a:t>- ciąg ośmiu dźwięków o odległościach kolejno: 1, 1, ½, 1, 1, 1, ½. Odpowiada to siedmiokątowi o ciekawym kształcie.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45FE7A2B-A6E7-D575-2826-4FE29BEF0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77" y="1791949"/>
            <a:ext cx="4320861" cy="406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94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6135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D046CF-FAA7-3BFD-CBAA-AF9099BF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74" y="198111"/>
            <a:ext cx="10515600" cy="1325563"/>
          </a:xfrm>
        </p:spPr>
        <p:txBody>
          <a:bodyPr/>
          <a:lstStyle/>
          <a:p>
            <a:r>
              <a:rPr lang="pl-PL" sz="4800" b="1" dirty="0">
                <a:latin typeface="Aharoni"/>
                <a:cs typeface="Calibri Light"/>
              </a:rPr>
              <a:t>Metrum</a:t>
            </a:r>
            <a:r>
              <a:rPr lang="pl-PL" dirty="0">
                <a:cs typeface="Calibri Light"/>
              </a:rPr>
              <a:t> 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F2682A-2D3C-D700-A9F3-6316E2CC8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46" y="1094941"/>
            <a:ext cx="11755412" cy="405965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Obowiązujący w utworze muzycznym schemat, który określa układ akcentów w obrębie taktu oraz sposób zapisu wartości rytmicznych, czyli inaczej, jest to rytm.</a:t>
            </a:r>
          </a:p>
          <a:p>
            <a:pPr marL="0" indent="0">
              <a:buNone/>
            </a:pPr>
            <a:r>
              <a:rPr lang="pl-PL" dirty="0">
                <a:latin typeface="Calibri Light"/>
                <a:cs typeface="Calibri"/>
              </a:rPr>
              <a:t>Metrum zapisujemy za pomocą cyfr.</a:t>
            </a: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We współczesnej notacji muzycznej od ok. XVII/XVIII w. metrum utworu zapisuje się za kluczem i znakami chromatycznymi w postaci dwóch cyfr. Cyfra dolna oznacza nutę, która jest podstawową jednostką metryczną dla danego utworu. I tak: </a:t>
            </a:r>
            <a:r>
              <a:rPr lang="pl-PL" b="1" dirty="0">
                <a:latin typeface="Calibri Light"/>
                <a:ea typeface="+mn-lt"/>
                <a:cs typeface="+mn-lt"/>
              </a:rPr>
              <a:t>1</a:t>
            </a:r>
            <a:r>
              <a:rPr lang="pl-PL" dirty="0">
                <a:latin typeface="Calibri Light"/>
                <a:ea typeface="+mn-lt"/>
                <a:cs typeface="+mn-lt"/>
              </a:rPr>
              <a:t> oznacza całą nutę, </a:t>
            </a:r>
            <a:r>
              <a:rPr lang="pl-PL" b="1" dirty="0">
                <a:latin typeface="Calibri Light"/>
                <a:ea typeface="+mn-lt"/>
                <a:cs typeface="+mn-lt"/>
              </a:rPr>
              <a:t>2</a:t>
            </a:r>
            <a:r>
              <a:rPr lang="pl-PL" dirty="0">
                <a:latin typeface="Calibri Light"/>
                <a:ea typeface="+mn-lt"/>
                <a:cs typeface="+mn-lt"/>
              </a:rPr>
              <a:t> półnutę, </a:t>
            </a:r>
            <a:r>
              <a:rPr lang="pl-PL" b="1" dirty="0">
                <a:latin typeface="Calibri Light"/>
                <a:ea typeface="+mn-lt"/>
                <a:cs typeface="+mn-lt"/>
              </a:rPr>
              <a:t>4</a:t>
            </a:r>
            <a:r>
              <a:rPr lang="pl-PL" dirty="0">
                <a:latin typeface="Calibri Light"/>
                <a:ea typeface="+mn-lt"/>
                <a:cs typeface="+mn-lt"/>
              </a:rPr>
              <a:t> ćwierćnutę, </a:t>
            </a:r>
            <a:r>
              <a:rPr lang="pl-PL" b="1" dirty="0">
                <a:latin typeface="Calibri Light"/>
                <a:ea typeface="+mn-lt"/>
                <a:cs typeface="+mn-lt"/>
              </a:rPr>
              <a:t>8</a:t>
            </a:r>
            <a:r>
              <a:rPr lang="pl-PL" dirty="0">
                <a:latin typeface="Calibri Light"/>
                <a:ea typeface="+mn-lt"/>
                <a:cs typeface="+mn-lt"/>
              </a:rPr>
              <a:t> ósemkę itd. Górna cyfra oznacza liczbę jednostek metrycznych w takcie. W podanym przykładzie zapisu metrum podstawową jednostką metryczną jest ćwierćnuta. Metrum dwumiarowe mogą więc realizować dwie ćwierćnuty, jedna ćwierćnuta i dwie ósemki, cztery ósemki i wszelkie inne kombinacje dowolnych nut, o ile suma ich wartości daje dwie ćwierćnuty.</a:t>
            </a:r>
            <a:endParaRPr lang="pl-PL" dirty="0">
              <a:latin typeface="Calibri Light"/>
            </a:endParaRPr>
          </a:p>
        </p:txBody>
      </p:sp>
      <p:pic>
        <p:nvPicPr>
          <p:cNvPr id="4" name="Obraz 4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9FE2BA61-05C6-AAB6-190E-CF83D9818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935" y="5150789"/>
            <a:ext cx="4213537" cy="146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2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33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CDEB34-4BA8-9874-6D2D-F801BF1A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96" y="601238"/>
            <a:ext cx="10515600" cy="1325563"/>
          </a:xfrm>
        </p:spPr>
        <p:txBody>
          <a:bodyPr>
            <a:normAutofit/>
          </a:bodyPr>
          <a:lstStyle/>
          <a:p>
            <a:r>
              <a:rPr lang="pl-PL" sz="4800" b="1" dirty="0">
                <a:latin typeface="Aharoni"/>
                <a:cs typeface="Calibri Light"/>
              </a:rPr>
              <a:t>Takt</a:t>
            </a:r>
            <a:endParaRPr lang="pl-PL" sz="4800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28F7B6-B8D5-3AA4-B696-2ACC03D59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84" y="2265652"/>
            <a:ext cx="11631768" cy="427621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W muzyce europejskiej od ok. połowy XVII w. jest najmniejszym odcinkiem tekstu muzycznego (składającego się z nut i/lub pauz), zawartego między dwiema kreskami, zwanymi kreskami taktowymi. Wyznacza regularne odcinki czasowe, określone przez metrum.</a:t>
            </a:r>
          </a:p>
          <a:p>
            <a:pPr marL="0" indent="0">
              <a:buNone/>
            </a:pPr>
            <a:r>
              <a:rPr lang="pl-PL" dirty="0">
                <a:latin typeface="Calibri Light"/>
                <a:cs typeface="Calibri"/>
              </a:rPr>
              <a:t>Takt jest wyrażany w ułamkach.</a:t>
            </a:r>
          </a:p>
          <a:p>
            <a:pPr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Takty ze względu na liczbę jednostek dzieli się na:</a:t>
            </a:r>
            <a:endParaRPr lang="pl-PL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parzyste:</a:t>
            </a:r>
            <a:endParaRPr lang="pl-PL">
              <a:latin typeface="Calibri Light"/>
              <a:cs typeface="Calibri Light"/>
            </a:endParaRPr>
          </a:p>
          <a:p>
            <a:pPr marL="971550" lvl="1" indent="-285750"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dwudzielne (np. 2/4, 6/8)</a:t>
            </a:r>
            <a:endParaRPr lang="pl-PL">
              <a:latin typeface="Calibri Light"/>
              <a:cs typeface="Calibri Light"/>
            </a:endParaRPr>
          </a:p>
          <a:p>
            <a:pPr marL="971550" lvl="1" indent="-285750"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czterodzielne (4/4)</a:t>
            </a:r>
            <a:endParaRPr lang="pl-PL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nieparzyste (np. 3/4, 5/4, 9/8)</a:t>
            </a:r>
            <a:endParaRPr lang="pl-PL">
              <a:latin typeface="Calibri Light"/>
              <a:cs typeface="Calibri Light"/>
            </a:endParaRPr>
          </a:p>
          <a:p>
            <a:pPr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Ze względu na rozkład akcentów metrycznych takty dzieli się na:</a:t>
            </a:r>
            <a:endParaRPr lang="pl-PL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proste (np. 2/4, 3/4)</a:t>
            </a:r>
            <a:endParaRPr lang="pl-PL">
              <a:latin typeface="Calibri Light"/>
              <a:cs typeface="Calibri Light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Calibri Light"/>
                <a:ea typeface="+mn-lt"/>
                <a:cs typeface="+mn-lt"/>
              </a:rPr>
              <a:t>złożone (np. 4/4, który składa się z dwóch taktów prostych: 2/4 + 2/4; 9/8 złożony z trzech taktów 3/8), w których drugi takt również posiada akcent metryczny (słabszy).</a:t>
            </a:r>
            <a:endParaRPr lang="pl-PL">
              <a:latin typeface="Calibri Light"/>
              <a:cs typeface="Calibri Light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/>
            </a:endParaRPr>
          </a:p>
        </p:txBody>
      </p:sp>
      <p:pic>
        <p:nvPicPr>
          <p:cNvPr id="4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id="{23C38D68-011A-6498-07D8-1C3660893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460" y="540243"/>
            <a:ext cx="4034038" cy="138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56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4722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C076D5-CD3C-D5F5-4575-13A43B4F6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80" y="279266"/>
            <a:ext cx="10515600" cy="1325563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tempo</a:t>
            </a:r>
            <a:endParaRPr lang="pl-PL" b="1">
              <a:latin typeface="Aharoni"/>
              <a:cs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FABD26-1EB7-1B62-7BA1-F16CE889C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dirty="0">
                <a:latin typeface="Calibri Light"/>
                <a:cs typeface="Calibri" panose="020F0502020204030204"/>
              </a:rPr>
              <a:t>Tempo podajemy w </a:t>
            </a:r>
            <a:r>
              <a:rPr lang="pl-PL" b="1" dirty="0">
                <a:latin typeface="Calibri Light"/>
                <a:cs typeface="Calibri" panose="020F0502020204030204"/>
              </a:rPr>
              <a:t>BPM</a:t>
            </a:r>
            <a:r>
              <a:rPr lang="pl-PL" dirty="0">
                <a:latin typeface="Calibri Light"/>
                <a:cs typeface="Calibri" panose="020F0502020204030204"/>
              </a:rPr>
              <a:t>, czyli w uderzeniach na minutę. </a:t>
            </a:r>
          </a:p>
          <a:p>
            <a:pPr marL="0" indent="0">
              <a:buNone/>
            </a:pPr>
            <a:r>
              <a:rPr lang="pl-PL" dirty="0">
                <a:latin typeface="Calibri Light"/>
                <a:cs typeface="Calibri" panose="020F0502020204030204"/>
              </a:rPr>
              <a:t>Może być wolne, szybkie lub umiarkowane. Mają one określenia pochodzące z języka włoskiego, np.:</a:t>
            </a: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B96528E-DC2E-E4CB-FF45-F48CB3D58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225521"/>
              </p:ext>
            </p:extLst>
          </p:nvPr>
        </p:nvGraphicFramePr>
        <p:xfrm>
          <a:off x="0" y="3686148"/>
          <a:ext cx="12192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061808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2123606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07730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Grave (wolne</a:t>
                      </a: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ciężko, poważnie, ociężale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30 – 40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442859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C255B89-467B-1804-5860-24043F351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799371"/>
              </p:ext>
            </p:extLst>
          </p:nvPr>
        </p:nvGraphicFramePr>
        <p:xfrm>
          <a:off x="0" y="4276429"/>
          <a:ext cx="12192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5521742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779514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706475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Andante (umiarkowane)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w tempie spokojnego kroku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60 – 70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30850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5051B8C-0CEC-1B3C-B6DC-A329E9F63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565409"/>
              </p:ext>
            </p:extLst>
          </p:nvPr>
        </p:nvGraphicFramePr>
        <p:xfrm>
          <a:off x="21465" y="4898909"/>
          <a:ext cx="12192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3870485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224497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361267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u="none" strike="noStrike" dirty="0">
                          <a:effectLst/>
                        </a:rPr>
                        <a:t>Allegro (szybkie)</a:t>
                      </a:r>
                      <a:endParaRPr lang="pl-PL" dirty="0">
                        <a:effectLst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ruchliwie, wesoło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effectLst/>
                        </a:rPr>
                        <a:t>120 – 138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876251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72BF6029-E56B-9E35-42F6-46CFEC14E394}"/>
              </a:ext>
            </a:extLst>
          </p:cNvPr>
          <p:cNvSpPr txBox="1"/>
          <p:nvPr/>
        </p:nvSpPr>
        <p:spPr>
          <a:xfrm>
            <a:off x="8266090" y="5668850"/>
            <a:ext cx="40418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Calibri Light"/>
                <a:ea typeface="+mn-lt"/>
                <a:cs typeface="+mn-lt"/>
              </a:rPr>
              <a:t>Liczba jednostek metrycznych</a:t>
            </a:r>
            <a:br>
              <a:rPr lang="pl-PL" dirty="0">
                <a:latin typeface="Calibri Light"/>
                <a:ea typeface="+mn-lt"/>
                <a:cs typeface="+mn-lt"/>
              </a:rPr>
            </a:br>
            <a:r>
              <a:rPr lang="pl-PL" dirty="0">
                <a:latin typeface="Calibri Light"/>
                <a:ea typeface="+mn-lt"/>
                <a:cs typeface="+mn-lt"/>
              </a:rPr>
              <a:t>na minutę (BPM)</a:t>
            </a:r>
            <a:endParaRPr lang="pl-PL" baseline="30000" dirty="0">
              <a:latin typeface="Calibri Light"/>
              <a:cs typeface="Calibri"/>
            </a:endParaRPr>
          </a:p>
        </p:txBody>
      </p:sp>
      <p:sp>
        <p:nvSpPr>
          <p:cNvPr id="11" name="Strzałka: w górę 10">
            <a:extLst>
              <a:ext uri="{FF2B5EF4-FFF2-40B4-BE49-F238E27FC236}">
                <a16:creationId xmlns:a16="http://schemas.microsoft.com/office/drawing/2014/main" id="{71F25D3D-BD62-8C6A-B3ED-F491472436F8}"/>
              </a:ext>
            </a:extLst>
          </p:cNvPr>
          <p:cNvSpPr/>
          <p:nvPr/>
        </p:nvSpPr>
        <p:spPr>
          <a:xfrm>
            <a:off x="8389882" y="5465262"/>
            <a:ext cx="225380" cy="203915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0714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4722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9E9605-9743-94FB-4F2A-7A80B2BF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90" y="208550"/>
            <a:ext cx="10515600" cy="1325563"/>
          </a:xfrm>
        </p:spPr>
        <p:txBody>
          <a:bodyPr/>
          <a:lstStyle/>
          <a:p>
            <a:r>
              <a:rPr lang="pl-PL" b="1" dirty="0">
                <a:latin typeface="Calibri"/>
                <a:cs typeface="Calibri Light"/>
              </a:rPr>
              <a:t>Interwały</a:t>
            </a:r>
            <a:endParaRPr lang="pl-PL" b="1" dirty="0" err="1">
              <a:latin typeface="Calibr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1935B3-DF5C-25DE-B073-39DE5C6DC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091" y="1021873"/>
            <a:ext cx="11089709" cy="562481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W teorii muzyki jest to odległość między dwoma dźwiękami.</a:t>
            </a:r>
            <a:endParaRPr lang="pl-PL">
              <a:latin typeface="Calibri Light"/>
              <a:cs typeface="Calibri Light"/>
            </a:endParaRPr>
          </a:p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Nazwy interwałów pochodzą od łacińskich nazw liczebników i określają liczbę stopni zawartych między dźwiękami tworzącymi dany interwał, wraz z tymi dźwiękami, np.:</a:t>
            </a: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pryma (1)</a:t>
            </a:r>
            <a:r>
              <a:rPr lang="pl-PL" dirty="0">
                <a:latin typeface="Calibri Light"/>
                <a:ea typeface="+mn-lt"/>
                <a:cs typeface="+mn-lt"/>
              </a:rPr>
              <a:t> – odległość między powtórzonymi stopniami skali – 0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sekunda (2)</a:t>
            </a:r>
            <a:r>
              <a:rPr lang="pl-PL" dirty="0">
                <a:latin typeface="Calibri Light"/>
                <a:ea typeface="+mn-lt"/>
                <a:cs typeface="+mn-lt"/>
              </a:rPr>
              <a:t> – odległość między sąsiednimi stopniami skali – 1 lub 2 półtony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tercja (3)</a:t>
            </a:r>
            <a:r>
              <a:rPr lang="pl-PL" dirty="0">
                <a:latin typeface="Calibri Light"/>
                <a:ea typeface="+mn-lt"/>
                <a:cs typeface="+mn-lt"/>
              </a:rPr>
              <a:t> – odległość między trzema kolejnymi stopniami skali – 3 lub 4 półtony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kwarta (4)</a:t>
            </a:r>
            <a:r>
              <a:rPr lang="pl-PL" dirty="0">
                <a:latin typeface="Calibri Light"/>
                <a:ea typeface="+mn-lt"/>
                <a:cs typeface="+mn-lt"/>
              </a:rPr>
              <a:t> – 5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tryton (4&lt; lub 5&gt;)</a:t>
            </a:r>
            <a:r>
              <a:rPr lang="pl-PL" dirty="0">
                <a:latin typeface="Calibri Light"/>
                <a:ea typeface="+mn-lt"/>
                <a:cs typeface="+mn-lt"/>
              </a:rPr>
              <a:t> – 6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kwinta (5)</a:t>
            </a:r>
            <a:r>
              <a:rPr lang="pl-PL" dirty="0">
                <a:latin typeface="Calibri Light"/>
                <a:ea typeface="+mn-lt"/>
                <a:cs typeface="+mn-lt"/>
              </a:rPr>
              <a:t> – 7 półtonów</a:t>
            </a:r>
            <a:endParaRPr lang="pl-PL">
              <a:latin typeface="Calibri Light"/>
              <a:cs typeface="Calibri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seksta (6)</a:t>
            </a:r>
            <a:r>
              <a:rPr lang="pl-PL" dirty="0">
                <a:latin typeface="Calibri Light"/>
                <a:ea typeface="+mn-lt"/>
                <a:cs typeface="+mn-lt"/>
              </a:rPr>
              <a:t> – 8 lub 9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septyma (7)</a:t>
            </a:r>
            <a:r>
              <a:rPr lang="pl-PL" dirty="0">
                <a:latin typeface="Calibri Light"/>
                <a:ea typeface="+mn-lt"/>
                <a:cs typeface="+mn-lt"/>
              </a:rPr>
              <a:t> – 10 lub 11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oktawa (8)</a:t>
            </a:r>
            <a:r>
              <a:rPr lang="pl-PL" dirty="0">
                <a:latin typeface="Calibri Light"/>
                <a:ea typeface="+mn-lt"/>
                <a:cs typeface="+mn-lt"/>
              </a:rPr>
              <a:t> – 12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nona (9)</a:t>
            </a:r>
            <a:r>
              <a:rPr lang="pl-PL" dirty="0">
                <a:latin typeface="Calibri Light"/>
                <a:ea typeface="+mn-lt"/>
                <a:cs typeface="+mn-lt"/>
              </a:rPr>
              <a:t> – odległość oktawy i sekundy – 13 lub 14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b="1" dirty="0">
                <a:latin typeface="Calibri Light"/>
                <a:ea typeface="+mn-lt"/>
                <a:cs typeface="+mn-lt"/>
              </a:rPr>
              <a:t>decyma (10)</a:t>
            </a:r>
            <a:r>
              <a:rPr lang="pl-PL" dirty="0">
                <a:latin typeface="Calibri Light"/>
                <a:ea typeface="+mn-lt"/>
                <a:cs typeface="+mn-lt"/>
              </a:rPr>
              <a:t> – odległość oktawy i tercji – 15 lub 16 półtonów</a:t>
            </a:r>
            <a:endParaRPr lang="pl-PL">
              <a:latin typeface="Calibri Light"/>
              <a:cs typeface="Calibri Light"/>
            </a:endParaRPr>
          </a:p>
          <a:p>
            <a:pPr>
              <a:buNone/>
            </a:pPr>
            <a:endParaRPr lang="pl-PL" dirty="0">
              <a:latin typeface="Calibri Light"/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220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4815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8E73C-9558-C57D-D0A7-64D0E9355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24" y="343660"/>
            <a:ext cx="10515600" cy="1325563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Matematyczne inspiracje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65231E-628D-6234-BF39-29483B7CD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834" y="2222724"/>
            <a:ext cx="11288331" cy="36322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Dla wielu kompozytorów XX wieku matematyka była po prostu źródłem inspiracji. Najpełniej zaawansowane narzędzia matematyczne wykorzystał w swojej twórczości </a:t>
            </a:r>
            <a:r>
              <a:rPr lang="pl-PL" dirty="0" err="1">
                <a:latin typeface="Calibri Light"/>
                <a:ea typeface="+mn-lt"/>
                <a:cs typeface="+mn-lt"/>
              </a:rPr>
              <a:t>Iannis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Xenakis</a:t>
            </a:r>
            <a:r>
              <a:rPr lang="pl-PL" dirty="0">
                <a:latin typeface="Calibri Light"/>
                <a:ea typeface="+mn-lt"/>
                <a:cs typeface="+mn-lt"/>
              </a:rPr>
              <a:t>, kompozytor greckiego pochodzenia. Był on jednocześnie architektem, więc jego wiedza w dziedzinie matematyki wykraczała znacznie poza zakres szkolnego nauczania. </a:t>
            </a:r>
            <a:r>
              <a:rPr lang="pl-PL" dirty="0" err="1">
                <a:latin typeface="Calibri Light"/>
                <a:ea typeface="+mn-lt"/>
                <a:cs typeface="+mn-lt"/>
              </a:rPr>
              <a:t>Xenakis</a:t>
            </a:r>
            <a:r>
              <a:rPr lang="pl-PL" dirty="0">
                <a:latin typeface="Calibri Light"/>
                <a:ea typeface="+mn-lt"/>
                <a:cs typeface="+mn-lt"/>
              </a:rPr>
              <a:t> w swych utworach bazował na tak złożonych zagadnieniach, jak procesy stochastyczne, teoria zbiorów czy teoria gier, które są trudne do zrozumienia nawet studentom matematyki.</a:t>
            </a:r>
            <a:endParaRPr lang="pl-PL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30517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5128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B92F36-ACD2-5900-F3F3-0361DE43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Źródła: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54316B-10FC-84AA-899B-389D3297B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2"/>
              </a:rPr>
              <a:t>https://pl.wikipedia.org/wiki/Takt_(muzyka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3"/>
              </a:rPr>
              <a:t>https://pl.wikipedia.org/wiki/Metrum_(muzyka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4"/>
              </a:rPr>
              <a:t>https://pl.wikipedia.org/wiki/Interwa%C5%82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5"/>
              </a:rPr>
              <a:t>https://pl.wikipedia.org/wiki/Tempo_(muzyka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6"/>
              </a:rPr>
              <a:t>http://meakultura.pl/artykul/matematyka-muzyki-muzyka-matematyki-873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7"/>
              </a:rPr>
              <a:t>https://pg.edu.pl/files/cnm/2021-03/2011_07_KN.pdf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8"/>
              </a:rPr>
              <a:t>https://charaktery.eu/artykul/dlaczego-matematyka-tak-scisle-laczy-sie-z-muzyka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9"/>
              </a:rPr>
              <a:t>https://mlodytechnik.pl/eksperymenty-i-zadania-szkolne/matematyka/29801-cechy-wspolne-matematyki-i-muzyki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10"/>
              </a:rPr>
              <a:t>https://www.youtube.com/watch?v=8JpTwS_ycdY</a:t>
            </a:r>
            <a:endParaRPr lang="pl-PL"/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774423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aultVTI">
  <a:themeElements>
    <a:clrScheme name="AnalogousFromDarkSeedLeftStep">
      <a:dk1>
        <a:srgbClr val="000000"/>
      </a:dk1>
      <a:lt1>
        <a:srgbClr val="FFFFFF"/>
      </a:lt1>
      <a:dk2>
        <a:srgbClr val="383620"/>
      </a:dk2>
      <a:lt2>
        <a:srgbClr val="E8E2E5"/>
      </a:lt2>
      <a:accent1>
        <a:srgbClr val="42B579"/>
      </a:accent1>
      <a:accent2>
        <a:srgbClr val="37B53E"/>
      </a:accent2>
      <a:accent3>
        <a:srgbClr val="6AB341"/>
      </a:accent3>
      <a:accent4>
        <a:srgbClr val="91AC34"/>
      </a:accent4>
      <a:accent5>
        <a:srgbClr val="B6A043"/>
      </a:accent5>
      <a:accent6>
        <a:srgbClr val="B56837"/>
      </a:accent6>
      <a:hlink>
        <a:srgbClr val="87852D"/>
      </a:hlink>
      <a:folHlink>
        <a:srgbClr val="7F7F7F"/>
      </a:folHlink>
    </a:clrScheme>
    <a:fontScheme name="Custom 5">
      <a:majorFont>
        <a:latin typeface="Georgia Pro Light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ultVTI" id="{144E1EB0-F9F9-4F8D-8264-A2820BA0C47A}" vid="{3A992A48-7697-4A22-A884-B4A11E6218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Motyw pakietu Office</vt:lpstr>
      <vt:lpstr>VaultVTI</vt:lpstr>
      <vt:lpstr>Matematyka w muzyce</vt:lpstr>
      <vt:lpstr>Muzyka</vt:lpstr>
      <vt:lpstr>Historia matematyki w muzyce</vt:lpstr>
      <vt:lpstr>PowerPoint Presentation</vt:lpstr>
      <vt:lpstr>Oktawa</vt:lpstr>
      <vt:lpstr>PowerPoint Presentation</vt:lpstr>
      <vt:lpstr>Gama</vt:lpstr>
      <vt:lpstr>Metrum </vt:lpstr>
      <vt:lpstr>Takt</vt:lpstr>
      <vt:lpstr>tempo</vt:lpstr>
      <vt:lpstr>Interwały</vt:lpstr>
      <vt:lpstr>Matematyczne inspiracje</vt:lpstr>
      <vt:lpstr>Źródła: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445</cp:revision>
  <dcterms:created xsi:type="dcterms:W3CDTF">2022-06-02T15:04:43Z</dcterms:created>
  <dcterms:modified xsi:type="dcterms:W3CDTF">2022-06-17T11:34:00Z</dcterms:modified>
</cp:coreProperties>
</file>