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8" r:id="rId3"/>
    <p:sldId id="263" r:id="rId4"/>
    <p:sldId id="259" r:id="rId5"/>
    <p:sldId id="260" r:id="rId6"/>
    <p:sldId id="267" r:id="rId7"/>
    <p:sldId id="268" r:id="rId8"/>
    <p:sldId id="269" r:id="rId9"/>
    <p:sldId id="270" r:id="rId10"/>
    <p:sldId id="271" r:id="rId11"/>
    <p:sldId id="272" r:id="rId12"/>
    <p:sldId id="265" r:id="rId13"/>
    <p:sldId id="266" r:id="rId14"/>
    <p:sldId id="261" r:id="rId15"/>
    <p:sldId id="273" r:id="rId16"/>
    <p:sldId id="274" r:id="rId17"/>
    <p:sldId id="2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89AEB2-A6D0-803A-C93C-BE6B1FF794CD}" v="56" dt="2022-06-03T18:24:42.835"/>
    <p1510:client id="{18E93531-0A56-4D96-B3E3-FC39F0D686C2}" v="413" dt="2022-04-18T09:43:21.285"/>
    <p1510:client id="{2631CF33-3975-5A96-D5DC-7C0220269089}" v="1316" dt="2022-04-24T10:34:01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24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89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9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95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9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0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99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82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7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7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42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0" r:id="rId6"/>
    <p:sldLayoutId id="2147483726" r:id="rId7"/>
    <p:sldLayoutId id="2147483727" r:id="rId8"/>
    <p:sldLayoutId id="2147483728" r:id="rId9"/>
    <p:sldLayoutId id="2147483729" r:id="rId10"/>
    <p:sldLayoutId id="214748373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Dzie%C5%84_Liczby_Pi" TargetMode="External"/><Relationship Id="rId2" Type="http://schemas.openxmlformats.org/officeDocument/2006/relationships/hyperlink" Target="http://www.math.edu.pl/liczba-p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Pi" TargetMode="External"/><Relationship Id="rId5" Type="http://schemas.openxmlformats.org/officeDocument/2006/relationships/hyperlink" Target="https://fajnepodroze.pl/liczba-pi-ciekawostki/" TargetMode="External"/><Relationship Id="rId4" Type="http://schemas.openxmlformats.org/officeDocument/2006/relationships/hyperlink" Target="https://sp1.polkowice.pl/wp-content/uploads/2021/03/liczba-pi-Wislawa-Szymborsk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40E0E787-6A3F-4579-9E73-AC9FBB0E3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494" y="1147481"/>
            <a:ext cx="4637247" cy="2532980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>
                <a:ea typeface="Calibri Light"/>
                <a:cs typeface="Calibri Light"/>
              </a:rPr>
              <a:t>Wszystko</a:t>
            </a:r>
            <a:r>
              <a:rPr lang="en-US" sz="4800" dirty="0">
                <a:ea typeface="Calibri Light"/>
                <a:cs typeface="Calibri Light"/>
              </a:rPr>
              <a:t> o </a:t>
            </a:r>
            <a:r>
              <a:rPr lang="en-US" sz="4800" dirty="0" err="1">
                <a:ea typeface="Calibri Light"/>
                <a:cs typeface="Calibri Light"/>
              </a:rPr>
              <a:t>liczbie</a:t>
            </a:r>
            <a:r>
              <a:rPr lang="en-US" sz="4800" dirty="0">
                <a:ea typeface="Calibri Light"/>
                <a:cs typeface="Calibri Light"/>
              </a:rPr>
              <a:t> Pi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6840" y="4283220"/>
            <a:ext cx="3299460" cy="1487117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ea typeface="Calibri"/>
                <a:cs typeface="Calibri"/>
              </a:rPr>
              <a:t>Oliwia Cygan</a:t>
            </a:r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9738BEF-1509-49AB-94B0-7D2B62188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9412" y="756110"/>
            <a:ext cx="5360305" cy="536030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E1F9598-A058-9982-BD4D-A336B64D3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800" y="1516257"/>
            <a:ext cx="3980266" cy="3980266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51B3B56-501F-42FF-8534-28EF7857B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50993" y="399708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43D5B-35E1-F0E7-36E5-331DA9FCE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Czym</a:t>
            </a:r>
            <a:r>
              <a:rPr lang="en-US" sz="3600" dirty="0"/>
              <a:t> jest </a:t>
            </a:r>
            <a:r>
              <a:rPr lang="en-US" sz="3600" dirty="0" err="1"/>
              <a:t>liczba</a:t>
            </a:r>
            <a:r>
              <a:rPr lang="en-US" sz="3600" dirty="0"/>
              <a:t> pi?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C1096-B1A0-EA48-7D3A-E29654161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Liczba</a:t>
            </a:r>
            <a:r>
              <a:rPr lang="en-US" sz="2800" dirty="0"/>
              <a:t> pi </a:t>
            </a:r>
            <a:r>
              <a:rPr lang="en-US" sz="3200" dirty="0"/>
              <a:t>( </a:t>
            </a:r>
            <a:r>
              <a:rPr lang="en-US" sz="3200" b="1" dirty="0">
                <a:ea typeface="+mn-lt"/>
                <a:cs typeface="+mn-lt"/>
              </a:rPr>
              <a:t>π</a:t>
            </a:r>
            <a:r>
              <a:rPr lang="en-US" sz="3200" dirty="0">
                <a:ea typeface="+mn-lt"/>
                <a:cs typeface="+mn-lt"/>
              </a:rPr>
              <a:t> )</a:t>
            </a:r>
            <a:r>
              <a:rPr lang="en-US" sz="2800" dirty="0">
                <a:ea typeface="+mn-lt"/>
                <a:cs typeface="+mn-lt"/>
              </a:rPr>
              <a:t> jest to </a:t>
            </a:r>
            <a:r>
              <a:rPr lang="en-US" sz="2800" dirty="0" err="1">
                <a:ea typeface="+mn-lt"/>
                <a:cs typeface="+mn-lt"/>
              </a:rPr>
              <a:t>stała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matematyczna</a:t>
            </a:r>
            <a:r>
              <a:rPr lang="en-US" sz="2800" dirty="0">
                <a:ea typeface="+mn-lt"/>
                <a:cs typeface="+mn-lt"/>
              </a:rPr>
              <a:t>, </a:t>
            </a:r>
            <a:r>
              <a:rPr lang="en-US" sz="2800" dirty="0" err="1">
                <a:ea typeface="+mn-lt"/>
                <a:cs typeface="+mn-lt"/>
              </a:rPr>
              <a:t>która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pojawia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się</a:t>
            </a:r>
            <a:r>
              <a:rPr lang="en-US" sz="2800" dirty="0">
                <a:ea typeface="+mn-lt"/>
                <a:cs typeface="+mn-lt"/>
              </a:rPr>
              <a:t> w </a:t>
            </a:r>
            <a:r>
              <a:rPr lang="en-US" sz="2800" dirty="0" err="1">
                <a:ea typeface="+mn-lt"/>
                <a:cs typeface="+mn-lt"/>
              </a:rPr>
              <a:t>bardzo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wielu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działach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matematyki</a:t>
            </a:r>
            <a:r>
              <a:rPr lang="en-US" sz="2800" dirty="0">
                <a:ea typeface="+mn-lt"/>
                <a:cs typeface="+mn-lt"/>
              </a:rPr>
              <a:t>, jak I </a:t>
            </a:r>
            <a:r>
              <a:rPr lang="en-US" sz="2800" dirty="0" err="1">
                <a:ea typeface="+mn-lt"/>
                <a:cs typeface="+mn-lt"/>
              </a:rPr>
              <a:t>fizyki</a:t>
            </a:r>
            <a:r>
              <a:rPr lang="en-US" sz="2800" dirty="0">
                <a:ea typeface="+mn-lt"/>
                <a:cs typeface="+mn-lt"/>
              </a:rPr>
              <a:t>.  </a:t>
            </a:r>
            <a:r>
              <a:rPr lang="en-US" sz="2800" dirty="0" err="1">
                <a:ea typeface="+mn-lt"/>
                <a:cs typeface="+mn-lt"/>
              </a:rPr>
              <a:t>Pojawia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się</a:t>
            </a:r>
            <a:r>
              <a:rPr lang="en-US" sz="2800" dirty="0">
                <a:ea typeface="+mn-lt"/>
                <a:cs typeface="+mn-lt"/>
              </a:rPr>
              <a:t> w </a:t>
            </a:r>
            <a:r>
              <a:rPr lang="en-US" sz="2800" dirty="0" err="1">
                <a:ea typeface="+mn-lt"/>
                <a:cs typeface="+mn-lt"/>
              </a:rPr>
              <a:t>geometrii</a:t>
            </a:r>
            <a:r>
              <a:rPr lang="en-US" sz="2800" dirty="0">
                <a:ea typeface="+mn-lt"/>
                <a:cs typeface="+mn-lt"/>
              </a:rPr>
              <a:t> np. we </a:t>
            </a:r>
            <a:r>
              <a:rPr lang="en-US" sz="2800" dirty="0" err="1">
                <a:ea typeface="+mn-lt"/>
                <a:cs typeface="+mn-lt"/>
              </a:rPr>
              <a:t>wzorach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na</a:t>
            </a:r>
            <a:r>
              <a:rPr lang="en-US" sz="2800" dirty="0">
                <a:ea typeface="+mn-lt"/>
                <a:cs typeface="+mn-lt"/>
              </a:rPr>
              <a:t> pole </a:t>
            </a:r>
            <a:r>
              <a:rPr lang="en-US" sz="2800" dirty="0" err="1">
                <a:ea typeface="+mn-lt"/>
                <a:cs typeface="+mn-lt"/>
              </a:rPr>
              <a:t>koła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i</a:t>
            </a:r>
            <a:r>
              <a:rPr lang="en-US" sz="2800" dirty="0">
                <a:ea typeface="+mn-lt"/>
                <a:cs typeface="+mn-lt"/>
              </a:rPr>
              <a:t> </a:t>
            </a:r>
            <a:r>
              <a:rPr lang="en-US" sz="2800" dirty="0" err="1">
                <a:ea typeface="+mn-lt"/>
                <a:cs typeface="+mn-lt"/>
              </a:rPr>
              <a:t>objętość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kuli</a:t>
            </a:r>
            <a:r>
              <a:rPr lang="en-US" sz="2800" dirty="0">
                <a:ea typeface="+mn-lt"/>
                <a:cs typeface="+mn-lt"/>
              </a:rPr>
              <a:t>, w </a:t>
            </a:r>
            <a:r>
              <a:rPr lang="en-US" sz="2800" dirty="0" err="1">
                <a:ea typeface="+mn-lt"/>
                <a:cs typeface="+mn-lt"/>
              </a:rPr>
              <a:t>analizie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matematycznej</a:t>
            </a:r>
            <a:r>
              <a:rPr lang="en-US" sz="2800" dirty="0">
                <a:ea typeface="+mn-lt"/>
                <a:cs typeface="+mn-lt"/>
              </a:rPr>
              <a:t>, m.in. w </a:t>
            </a:r>
            <a:r>
              <a:rPr lang="en-US" sz="2800" dirty="0" err="1">
                <a:ea typeface="+mn-lt"/>
                <a:cs typeface="+mn-lt"/>
              </a:rPr>
              <a:t>wielu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sumach</a:t>
            </a:r>
            <a:r>
              <a:rPr lang="en-US" sz="2800" dirty="0">
                <a:ea typeface="+mn-lt"/>
                <a:cs typeface="+mn-lt"/>
              </a:rPr>
              <a:t> </a:t>
            </a:r>
            <a:r>
              <a:rPr lang="en-US" sz="2800" dirty="0" err="1">
                <a:ea typeface="+mn-lt"/>
                <a:cs typeface="+mn-lt"/>
              </a:rPr>
              <a:t>szeregów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liczbowych</a:t>
            </a:r>
            <a:r>
              <a:rPr lang="en-US" sz="2800" dirty="0">
                <a:ea typeface="+mn-lt"/>
                <a:cs typeface="+mn-lt"/>
              </a:rPr>
              <a:t>.</a:t>
            </a:r>
            <a:endParaRPr lang="en-US" sz="2800" dirty="0" err="1"/>
          </a:p>
        </p:txBody>
      </p:sp>
    </p:spTree>
    <p:extLst>
      <p:ext uri="{BB962C8B-B14F-4D97-AF65-F5344CB8AC3E}">
        <p14:creationId xmlns:p14="http://schemas.microsoft.com/office/powerpoint/2010/main" val="2334670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E9F8B3-8282-4A93-BBF8-3342538A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F6B569-4718-7766-996A-B5F6E8D45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>
            <a:normAutofit/>
          </a:bodyPr>
          <a:lstStyle/>
          <a:p>
            <a:r>
              <a:rPr lang="en-US" err="1"/>
              <a:t>ciekawostka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EFA797-975B-41D8-BC96-56CDC2CFA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286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D9455-A28C-533D-7911-653875212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729554"/>
            <a:ext cx="8833622" cy="33596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cap="all" dirty="0">
                <a:ea typeface="+mn-lt"/>
                <a:cs typeface="+mn-lt"/>
              </a:rPr>
              <a:t>LICZBA JEST ZNANA TAKŻE JAKO STAŁA ARCHIMEDESA LUB LUDOLFINA, BO TAK WŁAŚNIE ZOSTAŁA NAZWANA NA CZEŚĆ LUDOLPHA VAN CEULENA</a:t>
            </a:r>
            <a:br>
              <a:rPr lang="en-US" sz="2000" b="1" cap="all" dirty="0">
                <a:ea typeface="+mn-lt"/>
                <a:cs typeface="+mn-lt"/>
              </a:rPr>
            </a:br>
            <a:r>
              <a:rPr lang="en-US" sz="2000" b="1" cap="all" dirty="0">
                <a:ea typeface="+mn-lt"/>
                <a:cs typeface="+mn-lt"/>
              </a:rPr>
              <a:t>DLACZEGO? OBAJ </a:t>
            </a:r>
            <a:r>
              <a:rPr lang="en-US" sz="2000" b="1" cap="all" dirty="0" err="1">
                <a:ea typeface="+mn-lt"/>
                <a:cs typeface="+mn-lt"/>
              </a:rPr>
              <a:t>OBAJ</a:t>
            </a:r>
            <a:r>
              <a:rPr lang="en-US" sz="2000" b="1" cap="all" dirty="0">
                <a:ea typeface="+mn-lt"/>
                <a:cs typeface="+mn-lt"/>
              </a:rPr>
              <a:t> OBLICZYLI JEJ PRZYBLIŻONE WARTOŚCI, PRZY CZYM VAN CEULEN ZROBIŁ TO Z DOKŁADNOŚCIĄ AŻ DO 35 MIEJSC PO PRZECINKU</a:t>
            </a:r>
            <a:endParaRPr lang="en-US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9627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0DB4423-716D-4B40-9498-69F5F3E5E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B339CD8-1850-4DF2-BCDF-1CAAE5F87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3411"/>
            <a:ext cx="4629606" cy="46296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AEB328-0415-F5D8-946D-94AA366F2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54" y="2286000"/>
            <a:ext cx="3965456" cy="2285999"/>
          </a:xfrm>
        </p:spPr>
        <p:txBody>
          <a:bodyPr anchor="ctr">
            <a:norm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</a:rPr>
              <a:t>Kto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odkr</a:t>
            </a:r>
            <a:r>
              <a:rPr lang="en-US" err="1">
                <a:solidFill>
                  <a:schemeClr val="bg1"/>
                </a:solidFill>
                <a:latin typeface="Trade Gothic Next Light"/>
              </a:rPr>
              <a:t>ył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ową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liczbę</a:t>
            </a:r>
            <a:r>
              <a:rPr lang="en-US" dirty="0">
                <a:solidFill>
                  <a:schemeClr val="bg1"/>
                </a:solidFill>
              </a:rPr>
              <a:t> pi?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C8B7-3097-4542-8919-41E85D91A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62000"/>
            <a:ext cx="4572000" cy="533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Archimedes (III w. </a:t>
            </a:r>
            <a:r>
              <a:rPr lang="en-US" b="1" err="1">
                <a:ea typeface="+mn-lt"/>
                <a:cs typeface="+mn-lt"/>
              </a:rPr>
              <a:t>p.n.e.</a:t>
            </a:r>
            <a:r>
              <a:rPr lang="en-US" b="1">
                <a:ea typeface="+mn-lt"/>
                <a:cs typeface="+mn-lt"/>
              </a:rPr>
              <a:t>) </a:t>
            </a:r>
            <a:r>
              <a:rPr lang="en-US" b="1" err="1">
                <a:ea typeface="+mn-lt"/>
                <a:cs typeface="+mn-lt"/>
              </a:rPr>
              <a:t>był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pierwszym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matematykiem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badającym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liczbę</a:t>
            </a:r>
            <a:r>
              <a:rPr lang="en-US" b="1">
                <a:ea typeface="+mn-lt"/>
                <a:cs typeface="+mn-lt"/>
              </a:rPr>
              <a:t> π </a:t>
            </a:r>
            <a:r>
              <a:rPr lang="en-US" b="1" err="1">
                <a:ea typeface="+mn-lt"/>
                <a:cs typeface="+mn-lt"/>
              </a:rPr>
              <a:t>i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jej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znaczenie</a:t>
            </a:r>
            <a:r>
              <a:rPr lang="en-US" b="1">
                <a:ea typeface="+mn-lt"/>
                <a:cs typeface="+mn-lt"/>
              </a:rPr>
              <a:t> w </a:t>
            </a:r>
            <a:r>
              <a:rPr lang="en-US" b="1" err="1">
                <a:ea typeface="+mn-lt"/>
                <a:cs typeface="+mn-lt"/>
              </a:rPr>
              <a:t>matematyce</a:t>
            </a:r>
            <a:r>
              <a:rPr lang="en-US" b="1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 </a:t>
            </a:r>
            <a:r>
              <a:rPr lang="en-US" b="1" err="1">
                <a:ea typeface="+mn-lt"/>
                <a:cs typeface="+mn-lt"/>
              </a:rPr>
              <a:t>Znalazł</a:t>
            </a:r>
            <a:r>
              <a:rPr lang="en-US" b="1">
                <a:ea typeface="+mn-lt"/>
                <a:cs typeface="+mn-lt"/>
              </a:rPr>
              <a:t> on </a:t>
            </a:r>
            <a:r>
              <a:rPr lang="en-US" b="1" err="1">
                <a:ea typeface="+mn-lt"/>
                <a:cs typeface="+mn-lt"/>
              </a:rPr>
              <a:t>metodę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szacowania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długości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okręgu</a:t>
            </a:r>
            <a:r>
              <a:rPr lang="en-US" b="1">
                <a:ea typeface="+mn-lt"/>
                <a:cs typeface="+mn-lt"/>
              </a:rPr>
              <a:t>. W </a:t>
            </a:r>
            <a:r>
              <a:rPr lang="en-US" b="1" err="1">
                <a:ea typeface="+mn-lt"/>
                <a:cs typeface="+mn-lt"/>
              </a:rPr>
              <a:t>tym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celu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rozważał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ciąg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wielokątów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foremnych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opisanych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na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okręgu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i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wpisanych</a:t>
            </a:r>
            <a:r>
              <a:rPr lang="en-US" b="1">
                <a:ea typeface="+mn-lt"/>
                <a:cs typeface="+mn-lt"/>
              </a:rPr>
              <a:t> w </a:t>
            </a:r>
            <a:r>
              <a:rPr lang="en-US" b="1" err="1">
                <a:ea typeface="+mn-lt"/>
                <a:cs typeface="+mn-lt"/>
              </a:rPr>
              <a:t>okrąg</a:t>
            </a:r>
            <a:r>
              <a:rPr lang="en-US" b="1">
                <a:ea typeface="+mn-lt"/>
                <a:cs typeface="+mn-lt"/>
              </a:rPr>
              <a:t>. Ze </a:t>
            </a:r>
            <a:r>
              <a:rPr lang="en-US" b="1" err="1">
                <a:ea typeface="+mn-lt"/>
                <a:cs typeface="+mn-lt"/>
              </a:rPr>
              <a:t>swoich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badań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wywnioskował</a:t>
            </a:r>
            <a:r>
              <a:rPr lang="en-US" b="1">
                <a:ea typeface="+mn-lt"/>
                <a:cs typeface="+mn-lt"/>
              </a:rPr>
              <a:t>, </a:t>
            </a:r>
            <a:r>
              <a:rPr lang="en-US" b="1" err="1">
                <a:ea typeface="+mn-lt"/>
                <a:cs typeface="+mn-lt"/>
              </a:rPr>
              <a:t>że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im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więcej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boków</a:t>
            </a:r>
            <a:r>
              <a:rPr lang="en-US" b="1">
                <a:ea typeface="+mn-lt"/>
                <a:cs typeface="+mn-lt"/>
              </a:rPr>
              <a:t> ma </a:t>
            </a:r>
            <a:r>
              <a:rPr lang="en-US" b="1" err="1">
                <a:ea typeface="+mn-lt"/>
                <a:cs typeface="+mn-lt"/>
              </a:rPr>
              <a:t>wielokąt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foremny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wpisany</a:t>
            </a:r>
            <a:r>
              <a:rPr lang="en-US" b="1">
                <a:ea typeface="+mn-lt"/>
                <a:cs typeface="+mn-lt"/>
              </a:rPr>
              <a:t>/</a:t>
            </a:r>
            <a:r>
              <a:rPr lang="en-US" b="1" err="1">
                <a:ea typeface="+mn-lt"/>
                <a:cs typeface="+mn-lt"/>
              </a:rPr>
              <a:t>opisany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tym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jego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obwód</a:t>
            </a:r>
            <a:r>
              <a:rPr lang="en-US" b="1">
                <a:ea typeface="+mn-lt"/>
                <a:cs typeface="+mn-lt"/>
              </a:rPr>
              <a:t> jest </a:t>
            </a:r>
            <a:r>
              <a:rPr lang="en-US" b="1" err="1">
                <a:ea typeface="+mn-lt"/>
                <a:cs typeface="+mn-lt"/>
              </a:rPr>
              <a:t>bliższy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długości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okręgu</a:t>
            </a:r>
            <a:r>
              <a:rPr lang="en-US" b="1">
                <a:ea typeface="+mn-lt"/>
                <a:cs typeface="+mn-lt"/>
              </a:rPr>
              <a:t>. </a:t>
            </a:r>
            <a:r>
              <a:rPr lang="en-US" b="1" err="1">
                <a:ea typeface="+mn-lt"/>
                <a:cs typeface="+mn-lt"/>
              </a:rPr>
              <a:t>Dawało</a:t>
            </a:r>
            <a:r>
              <a:rPr lang="en-US" b="1">
                <a:ea typeface="+mn-lt"/>
                <a:cs typeface="+mn-lt"/>
              </a:rPr>
              <a:t> to </a:t>
            </a:r>
            <a:r>
              <a:rPr lang="en-US" b="1" err="1">
                <a:ea typeface="+mn-lt"/>
                <a:cs typeface="+mn-lt"/>
              </a:rPr>
              <a:t>możliwość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szacowania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długości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okręgu</a:t>
            </a:r>
            <a:r>
              <a:rPr lang="en-US" b="1">
                <a:ea typeface="+mn-lt"/>
                <a:cs typeface="+mn-lt"/>
              </a:rPr>
              <a:t> z </a:t>
            </a:r>
            <a:r>
              <a:rPr lang="en-US" b="1" err="1">
                <a:ea typeface="+mn-lt"/>
                <a:cs typeface="+mn-lt"/>
              </a:rPr>
              <a:t>dowolną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dokładnością</a:t>
            </a:r>
            <a:r>
              <a:rPr lang="en-US" b="1">
                <a:ea typeface="+mn-lt"/>
                <a:cs typeface="+mn-lt"/>
              </a:rPr>
              <a:t>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34996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66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6" name="Rectangle 68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D2F857EA-82E5-482A-F8F9-8FF890EA2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17" r="7977" b="1"/>
          <a:stretch/>
        </p:blipFill>
        <p:spPr>
          <a:xfrm>
            <a:off x="71458" y="1571"/>
            <a:ext cx="12037198" cy="6856428"/>
          </a:xfrm>
          <a:prstGeom prst="rect">
            <a:avLst/>
          </a:prstGeom>
        </p:spPr>
      </p:pic>
      <p:sp useBgFill="1">
        <p:nvSpPr>
          <p:cNvPr id="77" name="Oval 70">
            <a:extLst>
              <a:ext uri="{FF2B5EF4-FFF2-40B4-BE49-F238E27FC236}">
                <a16:creationId xmlns:a16="http://schemas.microsoft.com/office/drawing/2014/main" id="{07F1F8E1-08C9-4C32-8CD0-F0DEB444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4197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175C1F-9B71-723D-A21A-4B2A7CB2A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378" y="1866697"/>
            <a:ext cx="3857147" cy="20924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1800" dirty="0" err="1"/>
              <a:t>Metodę</a:t>
            </a:r>
            <a:r>
              <a:rPr lang="en-US" sz="1800" dirty="0"/>
              <a:t>, </a:t>
            </a:r>
            <a:r>
              <a:rPr lang="en-US" sz="1800" dirty="0" err="1"/>
              <a:t>którą</a:t>
            </a:r>
            <a:r>
              <a:rPr lang="en-US" sz="1800" dirty="0"/>
              <a:t> </a:t>
            </a:r>
            <a:r>
              <a:rPr lang="en-US" sz="1800" dirty="0" err="1"/>
              <a:t>odkrył</a:t>
            </a:r>
            <a:r>
              <a:rPr lang="en-US" sz="1800" dirty="0"/>
              <a:t> </a:t>
            </a:r>
            <a:r>
              <a:rPr lang="en-US" sz="1800" dirty="0" err="1"/>
              <a:t>archimedes</a:t>
            </a:r>
            <a:r>
              <a:rPr lang="en-US" sz="1800" dirty="0"/>
              <a:t> </a:t>
            </a:r>
            <a:r>
              <a:rPr lang="en-US" sz="1800" dirty="0" err="1"/>
              <a:t>nazwano</a:t>
            </a:r>
            <a:r>
              <a:rPr lang="en-US" sz="1800" dirty="0"/>
              <a:t> </a:t>
            </a:r>
            <a:r>
              <a:rPr lang="en-US" sz="1800" dirty="0" err="1"/>
              <a:t>metodą</a:t>
            </a:r>
            <a:r>
              <a:rPr lang="en-US" sz="1800" dirty="0"/>
              <a:t> </a:t>
            </a:r>
            <a:r>
              <a:rPr lang="en-US" dirty="0" err="1"/>
              <a:t>aproksymacji</a:t>
            </a:r>
            <a:endParaRPr lang="en-US" dirty="0"/>
          </a:p>
        </p:txBody>
      </p:sp>
      <p:cxnSp>
        <p:nvCxnSpPr>
          <p:cNvPr id="78" name="Straight Connector 72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1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BB94-55CC-9ED5-D4E2-17FF976C0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759696"/>
            <a:ext cx="9238434" cy="1143308"/>
          </a:xfrm>
        </p:spPr>
        <p:txBody>
          <a:bodyPr/>
          <a:lstStyle/>
          <a:p>
            <a:r>
              <a:rPr lang="en-US" dirty="0" err="1"/>
              <a:t>Niektóre</a:t>
            </a:r>
            <a:r>
              <a:rPr lang="en-US" dirty="0"/>
              <a:t> </a:t>
            </a:r>
            <a:r>
              <a:rPr lang="en-US" dirty="0" err="1"/>
              <a:t>Wzory</a:t>
            </a:r>
            <a:r>
              <a:rPr lang="en-US" dirty="0"/>
              <a:t>, </a:t>
            </a:r>
            <a:r>
              <a:rPr lang="en-US" dirty="0" err="1"/>
              <a:t>zawierające</a:t>
            </a:r>
            <a:r>
              <a:rPr lang="en-US" dirty="0"/>
              <a:t> </a:t>
            </a:r>
            <a:r>
              <a:rPr lang="en-US" dirty="0" err="1"/>
              <a:t>liczbę</a:t>
            </a:r>
            <a:r>
              <a:rPr lang="en-US" dirty="0"/>
              <a:t> 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A8D00-5D7F-8611-2109-312018B8A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πr² </a:t>
            </a:r>
            <a:r>
              <a:rPr lang="en-US" dirty="0">
                <a:ea typeface="+mn-lt"/>
                <a:cs typeface="+mn-lt"/>
              </a:rPr>
              <a:t>- </a:t>
            </a:r>
            <a:r>
              <a:rPr lang="en-US" dirty="0" err="1">
                <a:ea typeface="+mn-lt"/>
                <a:cs typeface="+mn-lt"/>
              </a:rPr>
              <a:t>wzór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pole </a:t>
            </a:r>
            <a:r>
              <a:rPr lang="en-US" dirty="0" err="1">
                <a:ea typeface="+mn-lt"/>
                <a:cs typeface="+mn-lt"/>
              </a:rPr>
              <a:t>koła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promieniu</a:t>
            </a:r>
            <a:r>
              <a:rPr lang="en-US" dirty="0">
                <a:ea typeface="+mn-lt"/>
                <a:cs typeface="+mn-lt"/>
              </a:rPr>
              <a:t> r;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2πr</a:t>
            </a:r>
            <a:r>
              <a:rPr lang="en-US" dirty="0">
                <a:ea typeface="+mn-lt"/>
                <a:cs typeface="+mn-lt"/>
              </a:rPr>
              <a:t> - </a:t>
            </a:r>
            <a:r>
              <a:rPr lang="en-US" dirty="0" err="1">
                <a:ea typeface="+mn-lt"/>
                <a:cs typeface="+mn-lt"/>
              </a:rPr>
              <a:t>wzórn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obwód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okręgu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promieniu</a:t>
            </a:r>
            <a:r>
              <a:rPr lang="en-US" dirty="0">
                <a:ea typeface="+mn-lt"/>
                <a:cs typeface="+mn-lt"/>
              </a:rPr>
              <a:t> r;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abπ </a:t>
            </a:r>
            <a:r>
              <a:rPr lang="en-US" dirty="0">
                <a:ea typeface="+mn-lt"/>
                <a:cs typeface="+mn-lt"/>
              </a:rPr>
              <a:t>- </a:t>
            </a:r>
            <a:r>
              <a:rPr lang="en-US" dirty="0" err="1">
                <a:ea typeface="+mn-lt"/>
                <a:cs typeface="+mn-lt"/>
              </a:rPr>
              <a:t>wzór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pole </a:t>
            </a:r>
            <a:r>
              <a:rPr lang="en-US" dirty="0" err="1">
                <a:ea typeface="+mn-lt"/>
                <a:cs typeface="+mn-lt"/>
              </a:rPr>
              <a:t>elipsy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półosiach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równych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oraz</a:t>
            </a:r>
            <a:r>
              <a:rPr lang="en-US" dirty="0">
                <a:ea typeface="+mn-lt"/>
                <a:cs typeface="+mn-lt"/>
              </a:rPr>
              <a:t> b;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4πr² </a:t>
            </a:r>
            <a:r>
              <a:rPr lang="en-US" dirty="0">
                <a:ea typeface="+mn-lt"/>
                <a:cs typeface="+mn-lt"/>
              </a:rPr>
              <a:t>- </a:t>
            </a:r>
            <a:r>
              <a:rPr lang="en-US" dirty="0" err="1">
                <a:ea typeface="+mn-lt"/>
                <a:cs typeface="+mn-lt"/>
              </a:rPr>
              <a:t>wzór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powierzchnię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kuli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promieniu</a:t>
            </a:r>
            <a:r>
              <a:rPr lang="en-US" dirty="0">
                <a:ea typeface="+mn-lt"/>
                <a:cs typeface="+mn-lt"/>
              </a:rPr>
              <a:t> r;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4/3πr²</a:t>
            </a:r>
            <a:r>
              <a:rPr lang="en-US" dirty="0">
                <a:ea typeface="+mn-lt"/>
                <a:cs typeface="+mn-lt"/>
              </a:rPr>
              <a:t> - </a:t>
            </a:r>
            <a:r>
              <a:rPr lang="en-US" dirty="0" err="1">
                <a:ea typeface="+mn-lt"/>
                <a:cs typeface="+mn-lt"/>
              </a:rPr>
              <a:t>wzór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objętość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kuli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promieniu</a:t>
            </a:r>
            <a:r>
              <a:rPr lang="en-US" dirty="0">
                <a:ea typeface="+mn-lt"/>
                <a:cs typeface="+mn-lt"/>
              </a:rPr>
              <a:t> r;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E9F8B3-8282-4A93-BBF8-3342538A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51539-62B4-9176-CE79-79BB0D48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>
            <a:normAutofit/>
          </a:bodyPr>
          <a:lstStyle/>
          <a:p>
            <a:r>
              <a:rPr lang="en-US" dirty="0" err="1"/>
              <a:t>Liczba</a:t>
            </a:r>
            <a:r>
              <a:rPr lang="en-US" dirty="0"/>
              <a:t> pi w </a:t>
            </a:r>
            <a:r>
              <a:rPr lang="en-US" dirty="0" err="1"/>
              <a:t>starożytności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EFA797-975B-41D8-BC96-56CDC2CFA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286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A6BEE-FA7F-2CAB-69CB-40956BBCC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690" y="2729554"/>
            <a:ext cx="8619310" cy="33596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JUŻ W CZASACH STAROŻYTNYCH LUDZIE ZAUWAŻYLI, ŻE STOSUNEK OBWODU KOŁA DO JEGO ŚREDNICY JEST WARTOŚCIĄ STAŁĄ. </a:t>
            </a:r>
          </a:p>
          <a:p>
            <a:pPr marL="0" indent="0">
              <a:buNone/>
            </a:pPr>
            <a:r>
              <a:rPr lang="en-US" dirty="0"/>
              <a:t>NA POCHODZĄCYM SPRZED 1650 R. P.N.E. EGIPSKIM PAPIRUSIE RHINDA, AUTORSTWA KRÓLEWSKIEGO SKRYBY  AHMESA  MOŻNA ZNALEŹĆ ROZWIĄZANIA ZADAŃ MATEMATYCZNYCH ZAWIERAJĄCE M.IN. ODNIESIENIA DO WARTOŚCI LICZBY Π.</a:t>
            </a:r>
            <a:endParaRPr lang="en-US"/>
          </a:p>
          <a:p>
            <a:pPr marL="0" indent="0">
              <a:buNone/>
            </a:pPr>
            <a:r>
              <a:rPr lang="en-US" dirty="0"/>
              <a:t>TO ARCHIMEDES, BADAJĄCY OWĄ LICZBĘ WYNALAZŁ METODĘ APROKSYMACJI, CZYLI SZACOWANIA DŁUGOŚCI OKRĘGU, O KTÓREJ WSPOMNIANO WCZEŚNIEJ.</a:t>
            </a:r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656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6F05-0DC5-1FF5-4B91-F8C3D2E87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17" y="5498383"/>
            <a:ext cx="9238434" cy="857559"/>
          </a:xfrm>
        </p:spPr>
        <p:txBody>
          <a:bodyPr/>
          <a:lstStyle/>
          <a:p>
            <a:r>
              <a:rPr lang="en-US" dirty="0" err="1"/>
              <a:t>Papirus</a:t>
            </a:r>
            <a:r>
              <a:rPr lang="en-US" dirty="0"/>
              <a:t> </a:t>
            </a:r>
            <a:r>
              <a:rPr lang="en-US" dirty="0" err="1"/>
              <a:t>rhinda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17093CF2-60F1-5F41-2EF6-513203D57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1076" y="683419"/>
            <a:ext cx="7691436" cy="4645817"/>
          </a:xfrm>
        </p:spPr>
      </p:pic>
    </p:spTree>
    <p:extLst>
      <p:ext uri="{BB962C8B-B14F-4D97-AF65-F5344CB8AC3E}">
        <p14:creationId xmlns:p14="http://schemas.microsoft.com/office/powerpoint/2010/main" val="4255227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E9F8B3-8282-4A93-BBF8-3342538A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53FE5-8714-007A-DB3F-3D3819CB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854945"/>
            <a:ext cx="9238434" cy="857559"/>
          </a:xfrm>
        </p:spPr>
        <p:txBody>
          <a:bodyPr>
            <a:normAutofit/>
          </a:bodyPr>
          <a:lstStyle/>
          <a:p>
            <a:r>
              <a:rPr lang="en-US" dirty="0" err="1"/>
              <a:t>Liczba</a:t>
            </a:r>
            <a:r>
              <a:rPr lang="en-US" dirty="0"/>
              <a:t> pi w </a:t>
            </a:r>
            <a:r>
              <a:rPr lang="en-US" dirty="0" err="1"/>
              <a:t>średniowieczu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EFA797-975B-41D8-BC96-56CDC2CFA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286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4357A-A7AF-7ED2-4C3E-3A6BC86FE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503335"/>
            <a:ext cx="8476434" cy="40025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LIU HUI BYŁ CHIŃSKIM MATEMATYKIEM ŻYJĄCYM W III WIEKU NASZEJ ERY, KTÓRY METODĄ ARCHIMEDESA DLA WIELOBOKÓW O </a:t>
            </a:r>
            <a:r>
              <a:rPr lang="en-US" i="1" dirty="0">
                <a:ea typeface="+mn-lt"/>
                <a:cs typeface="+mn-lt"/>
              </a:rPr>
              <a:t>3072</a:t>
            </a:r>
            <a:r>
              <a:rPr lang="en-US" dirty="0">
                <a:ea typeface="+mn-lt"/>
                <a:cs typeface="+mn-lt"/>
              </a:rPr>
              <a:t> BOKACH USTALIŁ PRZYBLIŻONĄ WARTOŚĆ LICZBY Π NA 3,1415.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OKOŁO 500 ROKU N.E CHIŃSKI CESARSKI ASTRONOM ZU CHONGZHI PODAŁ DWA PRZYBLIŻENIA LICZBY Π - WCZEŚNIEJSZE - 22/7 ORAZ PÓŹNIEJSZE -  355/113, KTÓRE DO XV WIEKU BYŁO NAJLEPSZYM ZNANYM LUDZKOŚCI PRZYBLIŻENIEM WARTOŚCI LICZBY Π.</a:t>
            </a:r>
          </a:p>
          <a:p>
            <a:pPr marL="0" indent="0">
              <a:buNone/>
            </a:pPr>
            <a:r>
              <a:rPr lang="en-US" dirty="0"/>
              <a:t>W ROKU 1400</a:t>
            </a:r>
            <a:r>
              <a:rPr lang="en-US" dirty="0">
                <a:ea typeface="+mn-lt"/>
                <a:cs typeface="+mn-lt"/>
              </a:rPr>
              <a:t> HINDUSKI MATEMATYK MADHAVA JAKO PIERWSZY W HISTORII DO OBLICZENIA WARTOŚCI Π UŻYŁ CIĄGÓW NIESKOŃCZONYCH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950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4743A-ABA7-0269-4732-B6EDD22D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Liczba</a:t>
            </a:r>
            <a:r>
              <a:rPr lang="en-US" dirty="0"/>
              <a:t> pi w </a:t>
            </a:r>
            <a:r>
              <a:rPr lang="en-US" dirty="0" err="1"/>
              <a:t>nowożytności</a:t>
            </a:r>
            <a:r>
              <a:rPr lang="en-US" dirty="0"/>
              <a:t> I WSPÓŁCZESNOŚCI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61AAA-BF9F-A774-DC5C-52399225F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 Z BIEGIEM CZASU PRZYBLIŻENIA LICZBY Π BYŁY CORAZ DOKŁADNIEJSZE, W ROKU 1853 WILLIAM </a:t>
            </a:r>
            <a:r>
              <a:rPr lang="en-US" dirty="0">
                <a:ea typeface="+mn-lt"/>
                <a:cs typeface="+mn-lt"/>
              </a:rPr>
              <a:t>RUTHERFORD PODAŁ PRZYBLIŻENIE LICZBY Π AŻ DO 440 MIEJSC PO PRZECINKU.</a:t>
            </a:r>
          </a:p>
          <a:p>
            <a:pPr marL="0" indent="0">
              <a:buNone/>
            </a:pPr>
            <a:r>
              <a:rPr lang="en-US" dirty="0"/>
              <a:t>W 1974 R. </a:t>
            </a:r>
            <a:r>
              <a:rPr lang="en-US" dirty="0">
                <a:ea typeface="+mn-lt"/>
                <a:cs typeface="+mn-lt"/>
              </a:rPr>
              <a:t> WILLIAM SHANKS OBLICZYŁ JEJ WARTOŚĆ DO 707 MIEJSC PO PRZECINKU, JEDNAK OKAZAŁO SIĘ, </a:t>
            </a:r>
            <a:r>
              <a:rPr lang="en-US">
                <a:ea typeface="+mn-lt"/>
                <a:cs typeface="+mn-lt"/>
              </a:rPr>
              <a:t>ŻE 180 OSTATNICH CYFR OBLICZYŁ BŁĘDNIE I WYNIK UWZGLĘDNIONO TYLKO DO 527 MIEJSC PO PRZECINKU.</a:t>
            </a:r>
          </a:p>
          <a:p>
            <a:pPr marL="0" indent="0">
              <a:buNone/>
            </a:pPr>
            <a:r>
              <a:rPr lang="en-US" dirty="0"/>
              <a:t>OD CZASU, KIEDY W 1949 ROKU </a:t>
            </a:r>
            <a:r>
              <a:rPr lang="en-US" dirty="0">
                <a:ea typeface="+mn-lt"/>
                <a:cs typeface="+mn-lt"/>
              </a:rPr>
              <a:t>PRZY POMOCY KOMPUTERA OBLICZONO 2038 MIEJSC PO PRZECINKU, </a:t>
            </a:r>
            <a:r>
              <a:rPr lang="en-US">
                <a:ea typeface="+mn-lt"/>
                <a:cs typeface="+mn-lt"/>
              </a:rPr>
              <a:t>ZACZĘTO POSŁUGIWAĆ SIĘ TYLKO TĄ METODĄ.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W STYCZNIU 2020 TIMOTHY MULLICAN UZYSKAŁ DOKŁADNOŚĆ LICZBY Π DO 50 BILIONÓW MIEJSC PO </a:t>
            </a:r>
            <a:r>
              <a:rPr lang="en-US">
                <a:ea typeface="+mn-lt"/>
                <a:cs typeface="+mn-lt"/>
              </a:rPr>
              <a:t>PRZECINKU, A OBLICZENIA ZAJĘŁY MU AŻ 303 DNI.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18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E9F8B3-8282-4A93-BBF8-3342538A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AE453E-3A9A-37F1-3F8A-10317EC97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27" y="404813"/>
            <a:ext cx="4564768" cy="6060280"/>
          </a:xfrm>
        </p:spPr>
        <p:txBody>
          <a:bodyPr anchor="ctr">
            <a:normAutofit/>
          </a:bodyPr>
          <a:lstStyle/>
          <a:p>
            <a:r>
              <a:rPr lang="en-US" sz="2400" cap="none" dirty="0">
                <a:ea typeface="+mj-lt"/>
                <a:cs typeface="+mj-lt"/>
              </a:rPr>
              <a:t>KAZIMIERZ CWOJDZIŃSKI BYŁ PIERWSZYM POLAKIEM, KTÓRY NAPISAŁ </a:t>
            </a:r>
            <a:r>
              <a:rPr lang="en-US" sz="2400" cap="none">
                <a:ea typeface="+mj-lt"/>
                <a:cs typeface="+mj-lt"/>
              </a:rPr>
              <a:t>WIERSZ W KTÓRYM </a:t>
            </a:r>
            <a:r>
              <a:rPr lang="en-US" sz="2400" cap="none" dirty="0">
                <a:ea typeface="+mj-lt"/>
                <a:cs typeface="+mj-lt"/>
              </a:rPr>
              <a:t>DŁUGOŚĆ KAŻDEGO KOLEJNEGO SŁOWA JEST RÓWNA KOLEJNEJ CYFRZE </a:t>
            </a:r>
            <a:r>
              <a:rPr lang="en-US" sz="2400" cap="none">
                <a:ea typeface="+mj-lt"/>
                <a:cs typeface="+mj-lt"/>
              </a:rPr>
              <a:t>W ROZWINIĘCIU </a:t>
            </a:r>
            <a:r>
              <a:rPr lang="en-US" sz="2400" cap="none" dirty="0">
                <a:ea typeface="+mj-lt"/>
                <a:cs typeface="+mj-lt"/>
              </a:rPr>
              <a:t>DZIESIĘTNYM LICZBY Π.</a:t>
            </a:r>
            <a:endParaRPr lang="en-US" sz="2400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0064F-C1EC-A831-A25B-9B6E77457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440" y="984250"/>
            <a:ext cx="4024311" cy="532717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KUĆ I ORAĆ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W DZIEŃ ZAWZIĘCIE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BO PLONÓW NIEMA BEZ TRUDU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ZŁOCISTY SZCZĘŚCIA OKRĘCIE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KOŁYSZESZ...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KUĆ.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MY NIE CZEKAJMY CUDU.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ROBOTA</a:t>
            </a:r>
          </a:p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TO POTĘGA LUDU.</a:t>
            </a:r>
            <a:endParaRPr lang="en-US" sz="200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3709F-EAF0-AFA2-5247-550E22714FC1}"/>
              </a:ext>
            </a:extLst>
          </p:cNvPr>
          <p:cNvSpPr txBox="1"/>
          <p:nvPr/>
        </p:nvSpPr>
        <p:spPr>
          <a:xfrm>
            <a:off x="10582274" y="1271587"/>
            <a:ext cx="992981" cy="43247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3,14</a:t>
            </a:r>
            <a:endParaRPr lang="en-US" b="1"/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159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26535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897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9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3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2384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6</a:t>
            </a:r>
            <a:endParaRPr lang="en-US" b="1"/>
          </a:p>
          <a:p>
            <a:pPr algn="l"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ea typeface="+mn-lt"/>
                <a:cs typeface="+mn-lt"/>
              </a:rPr>
              <a:t>264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4149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6A027DD1-A31E-4BED-83B8-ED31F386F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4195ED9-15F9-4A18-B356-696821B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26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61C2FB6-1414-4D9D-BE7A-1FF2A7AAE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4151" cy="533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44F711-A48F-54AF-1C6E-7BF82A11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714" y="1524000"/>
            <a:ext cx="3466532" cy="3810000"/>
          </a:xfrm>
        </p:spPr>
        <p:txBody>
          <a:bodyPr anchor="ctr">
            <a:normAutofit/>
          </a:bodyPr>
          <a:lstStyle/>
          <a:p>
            <a:pPr algn="r"/>
            <a:r>
              <a:rPr lang="en-US" dirty="0" err="1"/>
              <a:t>Światowy</a:t>
            </a:r>
            <a:r>
              <a:rPr lang="en-US" dirty="0"/>
              <a:t> </a:t>
            </a:r>
            <a:r>
              <a:rPr lang="en-US" dirty="0" err="1"/>
              <a:t>dzień</a:t>
            </a:r>
            <a:r>
              <a:rPr lang="en-US" dirty="0"/>
              <a:t> </a:t>
            </a:r>
            <a:r>
              <a:rPr lang="en-US" dirty="0" err="1"/>
              <a:t>liczby</a:t>
            </a:r>
            <a:r>
              <a:rPr lang="en-US" dirty="0"/>
              <a:t> pi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FBB65-5459-7D22-0FAB-4955B2014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792" y="719667"/>
            <a:ext cx="5976937" cy="514349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+Heading"/>
                <a:ea typeface="+mn-lt"/>
                <a:cs typeface="+mn-lt"/>
              </a:rPr>
              <a:t>JEST TO ŚWIĘTO OBCHODZONE COROCZNIE, GŁÓWNIE W AMERYKAŃSKICH KRĘGACH AKADEMICKICH I SZKOLNYCH.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+Heading"/>
                <a:ea typeface="+mn-lt"/>
                <a:cs typeface="+mn-lt"/>
              </a:rPr>
              <a:t> DATĘ ŚWIĘTA WYBRANO NA 14 MARCA Z POWODU SKOJARZENIA Z PIERWSZYMI CYFRAMI ROZSZERZENIA DZIESIĘTNEGO LICZBY PI, JAKO ŻE DATA 14 MARCA ZAPISYWANA JEST W USA JAKO „3.14”.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+Heading"/>
                <a:ea typeface="+mn-lt"/>
                <a:cs typeface="+mn-lt"/>
              </a:rPr>
              <a:t>PIERWSZE OBCHODY TEGO DNIA MIAŁY MIEJSCE W 1988 ROKU W MUZEUM NAUKI EXPLORATORIUM W SAN FRANCISCO, Z INICJATYWY LARRY’EGO SHAWA. W JĘZYKU ANGIELSKIM SŁOWA  </a:t>
            </a:r>
            <a:r>
              <a:rPr lang="en-US" sz="1400" i="1" dirty="0">
                <a:latin typeface="+Heading"/>
                <a:ea typeface="+mn-lt"/>
                <a:cs typeface="+mn-lt"/>
              </a:rPr>
              <a:t>PI </a:t>
            </a:r>
            <a:r>
              <a:rPr lang="en-US" sz="1400" dirty="0">
                <a:latin typeface="+Heading"/>
                <a:ea typeface="+mn-lt"/>
                <a:cs typeface="+mn-lt"/>
              </a:rPr>
              <a:t> ORAZ  </a:t>
            </a:r>
            <a:r>
              <a:rPr lang="en-US" sz="1400" i="1" dirty="0">
                <a:latin typeface="+Heading"/>
                <a:ea typeface="+mn-lt"/>
                <a:cs typeface="+mn-lt"/>
              </a:rPr>
              <a:t>PIE</a:t>
            </a:r>
            <a:r>
              <a:rPr lang="en-US" sz="1400" dirty="0">
                <a:latin typeface="+Heading"/>
                <a:ea typeface="+mn-lt"/>
                <a:cs typeface="+mn-lt"/>
              </a:rPr>
              <a:t>  (CIASTO, PLACEK) MAJĄ TAKĄ SAMĄ WYMOWĘ, A PLACKI CZĘSTO SĄ OKRĄGŁE. Z TEGO POWODU W DNIU LICZBY PI PODAWANYMI DANIAMI SĄ </a:t>
            </a:r>
            <a:r>
              <a:rPr lang="en-US" sz="1400" i="1" dirty="0">
                <a:latin typeface="+Heading"/>
                <a:ea typeface="+mn-lt"/>
                <a:cs typeface="+mn-lt"/>
              </a:rPr>
              <a:t>PIZZA PIE</a:t>
            </a:r>
            <a:r>
              <a:rPr lang="en-US" sz="1400" dirty="0">
                <a:latin typeface="+Heading"/>
                <a:ea typeface="+mn-lt"/>
                <a:cs typeface="+mn-lt"/>
              </a:rPr>
              <a:t>, </a:t>
            </a:r>
            <a:r>
              <a:rPr lang="en-US" sz="1400" i="1" dirty="0">
                <a:latin typeface="+Heading"/>
                <a:ea typeface="+mn-lt"/>
                <a:cs typeface="+mn-lt"/>
              </a:rPr>
              <a:t>APPLE PIE</a:t>
            </a:r>
            <a:r>
              <a:rPr lang="en-US" sz="1400" dirty="0">
                <a:latin typeface="+Heading"/>
                <a:ea typeface="+mn-lt"/>
                <a:cs typeface="+mn-lt"/>
              </a:rPr>
              <a:t> I INNE PODOBNE CIASTA.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+Heading"/>
                <a:ea typeface="+mn-lt"/>
                <a:cs typeface="+mn-lt"/>
              </a:rPr>
              <a:t>W POLSCE ZA TO  OBCHODZI SIĘ DZIEŃ MATEMATYKI, KTÓRY PRZYPADA 12 MARCA. KAŻDEGO ROKU BIERZE W NIM UDZIAŁ KILKA TYSIĘCY SZKÓŁ.</a:t>
            </a:r>
            <a:endParaRPr lang="en-US" sz="1400" dirty="0">
              <a:latin typeface="+Heading"/>
            </a:endParaRPr>
          </a:p>
        </p:txBody>
      </p:sp>
    </p:spTree>
    <p:extLst>
      <p:ext uri="{BB962C8B-B14F-4D97-AF65-F5344CB8AC3E}">
        <p14:creationId xmlns:p14="http://schemas.microsoft.com/office/powerpoint/2010/main" val="3531368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20A10E-20A6-4320-83DC-A6360DBAE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38FE68-C991-A4BF-CC4C-21748BB822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1768" r="5091" b="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65171F-1928-C0C2-8D7E-6BA49EE0F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381" y="1734796"/>
            <a:ext cx="4103239" cy="19029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err="1">
                <a:solidFill>
                  <a:srgbClr val="FFFFFF"/>
                </a:solidFill>
              </a:rPr>
              <a:t>Przykładowe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ciasta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dzień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liczby</a:t>
            </a:r>
            <a:r>
              <a:rPr lang="en-US" dirty="0">
                <a:solidFill>
                  <a:srgbClr val="FFFFFF"/>
                </a:solidFill>
              </a:rPr>
              <a:t> pi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6803550-95AF-B09E-F7AC-2D121D7A31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7558" r="6493" b="1"/>
          <a:stretch/>
        </p:blipFill>
        <p:spPr>
          <a:xfrm>
            <a:off x="6800394" y="1113411"/>
            <a:ext cx="4629606" cy="4629606"/>
          </a:xfrm>
          <a:custGeom>
            <a:avLst/>
            <a:gdLst/>
            <a:ahLst/>
            <a:cxnLst/>
            <a:rect l="l" t="t" r="r" b="b"/>
            <a:pathLst>
              <a:path w="4629606" h="4629606">
                <a:moveTo>
                  <a:pt x="2314803" y="0"/>
                </a:moveTo>
                <a:cubicBezTo>
                  <a:pt x="3593233" y="0"/>
                  <a:pt x="4629606" y="1036373"/>
                  <a:pt x="4629606" y="2314803"/>
                </a:cubicBezTo>
                <a:cubicBezTo>
                  <a:pt x="4629606" y="3593233"/>
                  <a:pt x="3593233" y="4629606"/>
                  <a:pt x="2314803" y="4629606"/>
                </a:cubicBezTo>
                <a:cubicBezTo>
                  <a:pt x="1036373" y="4629606"/>
                  <a:pt x="0" y="3593233"/>
                  <a:pt x="0" y="2314803"/>
                </a:cubicBezTo>
                <a:cubicBezTo>
                  <a:pt x="0" y="1036373"/>
                  <a:pt x="1036373" y="0"/>
                  <a:pt x="2314803" y="0"/>
                </a:cubicBezTo>
                <a:close/>
              </a:path>
            </a:pathLst>
          </a:cu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29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1BDFC-AC9F-7847-D6EB-E6FCAE90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Ciekawostki</a:t>
            </a:r>
            <a:r>
              <a:rPr lang="en-US" dirty="0"/>
              <a:t> o </a:t>
            </a:r>
            <a:r>
              <a:rPr lang="en-US" dirty="0" err="1"/>
              <a:t>liczbie</a:t>
            </a:r>
            <a:r>
              <a:rPr lang="en-US" dirty="0"/>
              <a:t> 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B3252-430F-88C1-67BD-F52215B1C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ea typeface="+mn-lt"/>
                <a:cs typeface="+mn-lt"/>
              </a:rPr>
              <a:t> SYMBOL Π WPROWADZIŁ WILLIAM JONES W 1706 R., KTÓRY ZOSTAŁ ROZPOWSZECHNIONY PRZEZ LEONHARDA EULERA;</a:t>
            </a:r>
          </a:p>
          <a:p>
            <a:r>
              <a:rPr lang="en-US" sz="2000" dirty="0">
                <a:ea typeface="+mn-lt"/>
                <a:cs typeface="+mn-lt"/>
              </a:rPr>
              <a:t>SWĄ NAZWĘ ZAWDZIĘCZA PIERWSZEJ LITERZE GRECKIEGO SŁOWA "PERIMETRON" – OZNACZAJĄCEGO „OBWÓD”, „PERYFERIA”;</a:t>
            </a:r>
          </a:p>
          <a:p>
            <a:r>
              <a:rPr lang="en-US" sz="2000" dirty="0">
                <a:ea typeface="+mn-lt"/>
                <a:cs typeface="+mn-lt"/>
              </a:rPr>
              <a:t>ŚWIATOWY REKORD W ZAPAMIĘTYWANIU CYFR LICZBY Π WYNOSI 100 TYŚ., USTANOWIŁ GO JAPOŃCZYK, AKIRA HARAGUCHI;</a:t>
            </a:r>
          </a:p>
          <a:p>
            <a:r>
              <a:rPr lang="en-US" sz="2000" dirty="0">
                <a:ea typeface="+mn-lt"/>
                <a:cs typeface="+mn-lt"/>
              </a:rPr>
              <a:t>POLSKA NOBLISTKA WISŁAWA SZYMBORSKA NAPISAŁA WIERSZ O LICZBIE Π.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4663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585F6-28FD-32C6-5D49-D028CF13C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97" y="438226"/>
            <a:ext cx="9238434" cy="857559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Wisława szymborska "liczba pi"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B35E5-F929-D7A7-0002-C2CF8E65E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42" y="1452562"/>
            <a:ext cx="6392836" cy="515540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Podziwu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godna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liczba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Pi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trzy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koma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jeden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cztery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jeden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.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Wszystkie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jej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dalsze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cyfry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też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są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początkowe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pięć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dziewięć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dwa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ponieważ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nigdy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się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nie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kończy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. Nie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pozwala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się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objąć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sześć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pięć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trzy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pięć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spojrzeniem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osiem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dziewięć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obliczeniem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siedem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dziewięć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wyobraźnią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a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nawet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trzy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dwa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trzy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osiem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żartem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czyli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porównaniem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cztery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sześć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do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czegokolwiek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dwa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sześć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cztery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trzy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świecie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.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Najdłuższy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ziemski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wąż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po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kilkunastu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metrach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się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urywa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.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Podobnie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choć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trochę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później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czynią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węże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bajeczne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.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Korowód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cyfr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składających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się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liczbę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Pi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nie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zatrzymuje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się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brzegu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kartki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potrafi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ciągnąć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się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po stole,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przez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powietrze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przez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mur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liść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gniazdo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ptasie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chmury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prosto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w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niebo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przez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całą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nieba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wzdętoś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ć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i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bezdenność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. O, jak 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krótki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wprost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mysi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, jest 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warkocz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900" dirty="0" err="1">
                <a:solidFill>
                  <a:schemeClr val="bg1"/>
                </a:solidFill>
                <a:ea typeface="+mn-lt"/>
                <a:cs typeface="+mn-lt"/>
              </a:rPr>
              <a:t>komety</a:t>
            </a:r>
            <a:r>
              <a:rPr lang="en-US" sz="1900" dirty="0">
                <a:solidFill>
                  <a:schemeClr val="bg1"/>
                </a:solidFill>
                <a:ea typeface="+mn-lt"/>
                <a:cs typeface="+mn-lt"/>
              </a:rPr>
              <a:t>!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7DE3EC-59C8-ACFB-5486-6CF5953D763E}"/>
              </a:ext>
            </a:extLst>
          </p:cNvPr>
          <p:cNvSpPr txBox="1"/>
          <p:nvPr/>
        </p:nvSpPr>
        <p:spPr>
          <a:xfrm>
            <a:off x="7093744" y="1509712"/>
            <a:ext cx="4814886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Jak wątły promień gwiazdy, że zakrzywia się w lada przestrzeni! A tu dwa trzy piętnaście trzysta dziewiętnaście mój numer telefonu twój numer koszuli rok tysiąc dziewięćset siedemdziesiąty trzeci szóste piętro ilość mieszkańców sześćdziesiąt pięć groszy obwód w biodrach dwa palce szarada i szyfr, w którym słowiczku mój a leć, a piej oraz uprasza się zachować spokój, a także ziemia i niebo przeminą, ale nie liczba Pi, co to to nie, ona wciąż swoje niezłe jeszcze pięć, nie byle jakie osiem, nie ostatnie siedem, przynaglając, ach przynaglając gnuśną wieczność do trwania.</a:t>
            </a:r>
            <a:endParaRPr 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72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2B598DCE-49A4-46FC-89A2-87E971ABE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AF448D61-FD92-4997-B065-20433412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6" name="Oval 12">
            <a:extLst>
              <a:ext uri="{FF2B5EF4-FFF2-40B4-BE49-F238E27FC236}">
                <a16:creationId xmlns:a16="http://schemas.microsoft.com/office/drawing/2014/main" id="{ED903D6B-9D52-4138-9E24-EB3F7AFA8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17864" y="760144"/>
            <a:ext cx="5356272" cy="53562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884B5-CFC4-5616-0260-50C71D09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717" y="1746913"/>
            <a:ext cx="4162567" cy="18833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Dziękuję za uwagę!</a:t>
            </a:r>
          </a:p>
        </p:txBody>
      </p:sp>
      <p:cxnSp>
        <p:nvCxnSpPr>
          <p:cNvPr id="27" name="Straight Connector 14">
            <a:extLst>
              <a:ext uri="{FF2B5EF4-FFF2-40B4-BE49-F238E27FC236}">
                <a16:creationId xmlns:a16="http://schemas.microsoft.com/office/drawing/2014/main" id="{E651A8F8-7445-4C49-926D-816D68765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933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64DB-B723-934B-9611-9628F29FF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Źródła materiałów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AA9C-01FE-BBAD-EB87-B1F84BAC3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http://www.math.edu.pl/liczba-pi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Dzień Liczby Pi – Wikipedia, wolna encyklopedia</a:t>
            </a:r>
          </a:p>
          <a:p>
            <a:r>
              <a:rPr lang="en-US" dirty="0">
                <a:ea typeface="+mn-lt"/>
                <a:cs typeface="+mn-lt"/>
                <a:hlinkClick r:id="rId4"/>
              </a:rPr>
              <a:t>liczba-pi-Wislawa-Szymborska.pdf (sp1.polkowice.pl)</a:t>
            </a:r>
          </a:p>
          <a:p>
            <a:r>
              <a:rPr lang="en-US" dirty="0">
                <a:ea typeface="+mn-lt"/>
                <a:cs typeface="+mn-lt"/>
                <a:hlinkClick r:id="rId5"/>
              </a:rPr>
              <a:t>25 interesujących ciekawostek o liczbie PI - Fajne Podróże (fajnepodroze.pl)</a:t>
            </a:r>
          </a:p>
          <a:p>
            <a:r>
              <a:rPr lang="en-US" dirty="0">
                <a:ea typeface="+mn-lt"/>
                <a:cs typeface="+mn-lt"/>
                <a:hlinkClick r:id="rId6"/>
              </a:rPr>
              <a:t>Pi – Wikipedia, wolna encyklopedia</a:t>
            </a:r>
          </a:p>
          <a:p>
            <a:r>
              <a:rPr lang="en-US"/>
              <a:t>zdjęcia wykorzystane w prezentacji posiadają licencję Creative Commons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51705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AnalogousFromDarkSeedLeftStep">
      <a:dk1>
        <a:srgbClr val="000000"/>
      </a:dk1>
      <a:lt1>
        <a:srgbClr val="FFFFFF"/>
      </a:lt1>
      <a:dk2>
        <a:srgbClr val="1B2F2E"/>
      </a:dk2>
      <a:lt2>
        <a:srgbClr val="F1F3F0"/>
      </a:lt2>
      <a:accent1>
        <a:srgbClr val="9B39D7"/>
      </a:accent1>
      <a:accent2>
        <a:srgbClr val="5B3ECB"/>
      </a:accent2>
      <a:accent3>
        <a:srgbClr val="395AD7"/>
      </a:accent3>
      <a:accent4>
        <a:srgbClr val="278AC5"/>
      </a:accent4>
      <a:accent5>
        <a:srgbClr val="33BEB8"/>
      </a:accent5>
      <a:accent6>
        <a:srgbClr val="27C57C"/>
      </a:accent6>
      <a:hlink>
        <a:srgbClr val="3798A5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PortalVTI</vt:lpstr>
      <vt:lpstr>Wszystko o liczbie Pi</vt:lpstr>
      <vt:lpstr>Czym jest liczba pi?</vt:lpstr>
      <vt:lpstr>ciekawostka</vt:lpstr>
      <vt:lpstr>Kto odkrył ową liczbę pi?</vt:lpstr>
      <vt:lpstr>Metodę, którą odkrył archimedes nazwano metodą aproksymacji</vt:lpstr>
      <vt:lpstr>Niektóre Wzory, zawierające liczbę pi</vt:lpstr>
      <vt:lpstr>Liczba pi w starożytności</vt:lpstr>
      <vt:lpstr>Papirus rhinda</vt:lpstr>
      <vt:lpstr>Liczba pi w średniowieczu</vt:lpstr>
      <vt:lpstr>Liczba pi w nowożytności I WSPÓŁCZESNOŚCI</vt:lpstr>
      <vt:lpstr>KAZIMIERZ CWOJDZIŃSKI BYŁ PIERWSZYM POLAKIEM, KTÓRY NAPISAŁ WIERSZ W KTÓRYM DŁUGOŚĆ KAŻDEGO KOLEJNEGO SŁOWA JEST RÓWNA KOLEJNEJ CYFRZE W ROZWINIĘCIU DZIESIĘTNYM LICZBY Π.</vt:lpstr>
      <vt:lpstr>Światowy dzień liczby pi</vt:lpstr>
      <vt:lpstr>Przykładowe ciasta na dzień liczby pi</vt:lpstr>
      <vt:lpstr>Ciekawostki o liczbie pi</vt:lpstr>
      <vt:lpstr>Wisława szymborska "liczba pi"</vt:lpstr>
      <vt:lpstr>Dziękuję za uwagę!</vt:lpstr>
      <vt:lpstr>Źródła materiałów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625</cp:revision>
  <dcterms:created xsi:type="dcterms:W3CDTF">2022-04-18T09:04:55Z</dcterms:created>
  <dcterms:modified xsi:type="dcterms:W3CDTF">2022-06-17T11:24:28Z</dcterms:modified>
</cp:coreProperties>
</file>