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ink/ink6.xml" ContentType="application/inkml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4.xml" ContentType="application/inkml+xml"/>
  <Override PartName="/ppt/ink/ink5.xml" ContentType="application/inkml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5" r:id="rId17"/>
    <p:sldId id="271" r:id="rId18"/>
    <p:sldId id="272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E3CC1-ECBE-6ABF-B428-F375376A4635}" v="260" dt="2022-06-02T20:43:50.200"/>
    <p1510:client id="{2265737F-339E-ECBE-36A2-7CBEC7AF4407}" v="492" dt="2022-06-02T13:55:38.607"/>
    <p1510:client id="{4AA213C8-A46F-6FC5-BDE2-31EAF25FD1DB}" v="4" dt="2022-06-02T13:57:56.521"/>
    <p1510:client id="{B3578B63-497D-42CA-8823-8767644AD46E}" v="450" dt="2022-05-23T16:45:51.521"/>
    <p1510:client id="{BD7B61DD-4AA7-77CC-1CE5-189CCB35FF0A}" v="261" dt="2022-06-02T14:48:11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62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3:55:54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16372 4721 16383 0 0,'1'0'0'0'0,"2"-1"0"0"0,1-1 0 0 0,0-1 0 0 0,0-1 0 0 0,-1-2 0 0 0,-1 0 0 0 0,0 0 0 0 0,0 0 0 0 0,1 1 0 0 0,0 1 0 0 0,0 1 0 0 0,2 2 0 0 0,-1 0 0 0 0,1 3 0 0 0,0 2 0 0 0,-2 2 0 0 0,-1 0 0 0 0,-1 1 0 0 0,0-1 0 0 0,-1 0 0 0 0,0 0 0 0 0,0 0 0 0 0,0-1 0 0 0,0 0 0 0 0,2 1 0 0 0,1-1 0 0 0,0 0 0 0 0,0-2 0 0 0,2-1 0 0 0,-1-1 0 0 0,2-1 0 0 0,-1 0 0 0 0,0 0 0 0 0,1 0 0 0 0,-1 0 0 0 0,1 0 0 0 0,-1-1 0 0 0,1-2 0 0 0,-2-1 0 0 0,0 0 0 0 0,0-1 0 0 0,0 0 0 0 0,-1 0 0 0 0,0 1 0 0 0,0 1 0 0 0,1 0 0 0 0,-1-1 0 0 0,-1 0 0 0 0,1 1 0 0 0,0 0 0 0 0,1 1 0 0 0,0 1 0 0 0,1 0 0 0 0,-1 2 0 0 0,-1 1 0 0 0,-1 2 0 0 0,0 0 0 0 0,-2 1 0 0 0,1 0 0 0 0,1 1 0 0 0,1 0 0 0 0,-2-1 0 0 0,1 1 0 0 0,-1-1 0 0 0,0 0 0 0 0,2-2 0 0 0,0-1 0 0 0,1-1 0 0 0,1 0 0 0 0,0-1 0 0 0,0 0 0 0 0,1-1 0 0 0,-1 1 0 0 0,1 0 0 0 0,-1 0 0 0 0,1 0 0 0 0,-1 0 0 0 0,1 0 0 0 0,-1 0 0 0 0,0 0 0 0 0,0-1 0 0 0,-2-1 0 0 0,-1-2 0 0 0,-1 0 0 0 0,0-1 0 0 0,-1 0 0 0 0,0 0 0 0 0,-1-1 0 0 0,1 0 0 0 0,0 1 0 0 0,0-1 0 0 0,0 1 0 0 0,0 0 0 0 0,0-1 0 0 0,0 1 0 0 0,-1 0 0 0 0,-1 2 0 0 0,-1 0 0 0 0,0 0 0 0 0,0 0 0 0 0,-2 0 0 0 0,0 0 0 0 0,0 1 0 0 0,1 0 0 0 0,0-1 0 0 0,-1 1 0 0 0,1-1 0 0 0,-1 2 0 0 0,1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3:58:06.2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23720 4699 16383 0 0,'-1'-1'0'0'0,"0"-3"0"0"0,-2-2 0 0 0,-1-2 0 0 0,-1 2 0 0 0,1-1 0 0 0,0 1 0 0 0,0 0 0 0 0,-1 1 0 0 0,0 0 0 0 0,1 1 0 0 0,0-1 0 0 0,2-1 0 0 0,-1 2 0 0 0,0 0 0 0 0,-2 0 0 0 0,1 0 0 0 0,-2 1 0 0 0,1-1 0 0 0,1 1 0 0 0,0-2 0 0 0,0 1 0 0 0,0-2 0 0 0,-1 0 0 0 0,0-3 0 0 0,0 0 0 0 0,1-1 0 0 0,-1 1 0 0 0,0-1 0 0 0,1 0 0 0 0,0 1 0 0 0,2 2 0 0 0,1-1 0 0 0,0 2 0 0 0,1 0 0 0 0,0-1 0 0 0,0 2 0 0 0,0-1 0 0 0,1 0 0 0 0,-1 0 0 0 0,0 0 0 0 0,0-1 0 0 0,0 1 0 0 0,0 0 0 0 0,0 0 0 0 0,-1 0 0 0 0,-1 1 0 0 0,-2 1 0 0 0,0 1 0 0 0,1-1 0 0 0,1 0 0 0 0,-1-1 0 0 0,1 0 0 0 0,0-1 0 0 0,1 0 0 0 0,1 0 0 0 0,3 0 0 0 0,0 3 0 0 0,1-1 0 0 0,-1 0 0 0 0,-1 1 0 0 0,-3-1 0 0 0,-3 0 0 0 0,-2 0 0 0 0,-2-1 0 0 0,0 2 0 0 0,-2 1 0 0 0,1 1 0 0 0,0 0 0 0 0,1 1 0 0 0,0 0 0 0 0,3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3:58:06.2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19980 3501 16383 0 0,'-2'0'0'0'0,"0"-1"0"0"0,-2 0 0 0 0,0-3 0 0 0,-2 1 0 0 0,1-2 0 0 0,0 0 0 0 0,0 1 0 0 0,0-1 0 0 0,0 0 0 0 0,1 0 0 0 0,-1 1 0 0 0,1 0 0 0 0,0 0 0 0 0,0 1 0 0 0,-1 2 0 0 0,0 0 0 0 0,-1 0 0 0 0,0 0 0 0 0,0 0 0 0 0,0 0 0 0 0,-1 0 0 0 0,1 0 0 0 0,0 1 0 0 0,0-1 0 0 0,0-1 0 0 0,1 0 0 0 0,0-1 0 0 0,0-1 0 0 0,1 0 0 0 0,-1 0 0 0 0,-2-1 0 0 0,0-1 0 0 0,0 0 0 0 0,0 1 0 0 0,0 1 0 0 0,0-1 0 0 0,0 1 0 0 0,1 0 0 0 0,1 0 0 0 0,0 2 0 0 0,1-1 0 0 0,2 0 0 0 0,0-1 0 0 0,1-1 0 0 0,0-1 0 0 0,1 1 0 0 0,0-1 0 0 0,-2 0 0 0 0,-1 2 0 0 0,-2 2 0 0 0,-2 1 0 0 0,0 0 0 0 0,-1 1 0 0 0,0 0 0 0 0,1 0 0 0 0,0 0 0 0 0,1 1 0 0 0,-1-1 0 0 0,2 1 0 0 0,0 1 0 0 0,2 2 0 0 0,-1 0 0 0 0,0 0 0 0 0,0 0 0 0 0,0 0 0 0 0,0 0 0 0 0,2 1 0 0 0,1 0 0 0 0,-1 1 0 0 0,0-1 0 0 0,-1-1 0 0 0,1 1 0 0 0,-1-1 0 0 0,0 1 0 0 0,-2-2 0 0 0,0-1 0 0 0,0 0 0 0 0,0 0 0 0 0,-1 0 0 0 0,0-1 0 0 0,-1 0 0 0 0,1-1 0 0 0,0 2 0 0 0,1-1 0 0 0,0 2 0 0 0,1 0 0 0 0,-1 0 0 0 0,-1 0 0 0 0,0-1 0 0 0,0-1 0 0 0,-1 0 0 0 0,1-1 0 0 0,0 0 0 0 0,-1 0 0 0 0,1 0 0 0 0,0 0 0 0 0,0 0 0 0 0,0 0 0 0 0,0 0 0 0 0,0 0 0 0 0,-1 0 0 0 0,1 0 0 0 0,0 0 0 0 0,0 0 0 0 0,0 0 0 0 0,-1 0 0 0 0,-1 0 0 0 0,1 0 0 0 0,0 0 0 0 0,0 0 0 0 0,0 0 0 0 0,1 0 0 0 0,0 0 0 0 0,0 0 0 0 0,0 0 0 0 0,-1 0 0 0 0,1 0 0 0 0,0 0 0 0 0,0 0 0 0 0,0 0 0 0 0,0 0 0 0 0,0 0 0 0 0,0 0 0 0 0,0 0 0 0 0,0 0 0 0 0,-1 0 0 0 0,1 0 0 0 0,-1 0 0 0 0,1-1 0 0 0,1-2 0 0 0,1 0 0 0 0,2-2 0 0 0,1-1 0 0 0,1 0 0 0 0,0 0 0 0 0,-1 0 0 0 0,0-1 0 0 0,0 1 0 0 0,0 0 0 0 0,0 0 0 0 0,-1 2 0 0 0,0-1 0 0 0,-1 0 0 0 0,-2-1 0 0 0,1 1 0 0 0,1 1 0 0 0,2 3 0 0 0,1 2 0 0 0,0 3 0 0 0,0 1 0 0 0,1 0 0 0 0,-1 3 0 0 0,0 0 0 0 0,1 0 0 0 0,-1-1 0 0 0,0 1 0 0 0,0-2 0 0 0,0 1 0 0 0,-1-1 0 0 0,-2-1 0 0 0,0-1 0 0 0,-2-2 0 0 0,-1-1 0 0 0,1 1 0 0 0,0-1 0 0 0,-1 1 0 0 0,-1-2 0 0 0,1 1 0 0 0,-1-1 0 0 0,0 0 0 0 0,0 0 0 0 0,1 0 0 0 0,0 0 0 0 0,0 0 0 0 0,-1 0 0 0 0,1 0 0 0 0,0 0 0 0 0,0 0 0 0 0,-1 0 0 0 0,0 1 0 0 0,0 1 0 0 0,1 1 0 0 0,1-1 0 0 0,-1 0 0 0 0,1-1 0 0 0,-1 1 0 0 0,0 1 0 0 0,0 0 0 0 0,1 0 0 0 0,0 0 0 0 0,1 0 0 0 0,-1-2 0 0 0,-2 0 0 0 0,1-1 0 0 0,1-2 0 0 0,0-3 0 0 0,0-2 0 0 0,0 0 0 0 0,1 0 0 0 0,1 1 0 0 0,-2 1 0 0 0,2-1 0 0 0,-1 2 0 0 0,0 1 0 0 0,-2 1 0 0 0,-1 1 0 0 0,0 0 0 0 0,0 1 0 0 0,1-1 0 0 0,1 0 0 0 0,1-1 0 0 0,0 0 0 0 0,0 0 0 0 0,0-1 0 0 0,0 1 0 0 0,0 0 0 0 0,-1 1 0 0 0,1-1 0 0 0,1-1 0 0 0,0 0 0 0 0,0 0 0 0 0,0 0 0 0 0,0-1 0 0 0,0 0 0 0 0,0-1 0 0 0,-1 0 0 0 0,1-1 0 0 0,0 0 0 0 0,1 0 0 0 0,-1 1 0 0 0,-1 0 0 0 0,1 0 0 0 0,0 0 0 0 0,0 1 0 0 0,0-1 0 0 0,1 1 0 0 0,0-1 0 0 0,-2 0 0 0 0,-2-1 0 0 0,1 0 0 0 0,0 1 0 0 0,0 0 0 0 0,-1 1 0 0 0,0 2 0 0 0,-1 0 0 0 0,1 0 0 0 0,0 0 0 0 0,1 0 0 0 0,1 0 0 0 0,-1 0 0 0 0,0-1 0 0 0,-1 1 0 0 0,-1 0 0 0 0,0 1 0 0 0,0 0 0 0 0,0 1 0 0 0,0 0 0 0 0,0 0 0 0 0,0-1 0 0 0,1 0 0 0 0,0-2 0 0 0,1 1 0 0 0,-2 0 0 0 0,-1 0 0 0 0,1 1 0 0 0,0 1 0 0 0,-1 0 0 0 0,-1 0 0 0 0,0 0 0 0 0,1 0 0 0 0,0 0 0 0 0,0 0 0 0 0,2 0 0 0 0,-1 0 0 0 0,2 1 0 0 0,1 2 0 0 0,2 0 0 0 0,1 2 0 0 0,0 1 0 0 0,1 0 0 0 0,1 0 0 0 0,-1 0 0 0 0,0 1 0 0 0,0-1 0 0 0,1 0 0 0 0,-1 1 0 0 0,0-1 0 0 0,0 0 0 0 0,0 0 0 0 0,0 0 0 0 0,0 0 0 0 0,0 0 0 0 0,0 0 0 0 0,0 1 0 0 0,0-1 0 0 0,0 0 0 0 0,0 0 0 0 0,0 0 0 0 0,0 0 0 0 0,0 0 0 0 0,0 0 0 0 0,0 0 0 0 0,-1 0 0 0 0,-2-3 0 0 0,-1 0 0 0 0,-2-3 0 0 0,1-2 0 0 0,-1-2 0 0 0,0 0 0 0 0,0 1 0 0 0,0-1 0 0 0,0 1 0 0 0,1 0 0 0 0,1-1 0 0 0,0 0 0 0 0,2 3 0 0 0,0 2 0 0 0,1 3 0 0 0,0 2 0 0 0,2-1 0 0 0,1 1 0 0 0,2-2 0 0 0,1 0 0 0 0,1-1 0 0 0,0-1 0 0 0,0 0 0 0 0,1-1 0 0 0,-1 0 0 0 0,1-1 0 0 0,-2 1 0 0 0,0 0 0 0 0,-1 2 0 0 0,2 0 0 0 0,0 0 0 0 0,1 0 0 0 0,1-1 0 0 0,1-1 0 0 0,-1 0 0 0 0,-1-1 0 0 0,1 0 0 0 0,-2 0 0 0 0,1 1 0 0 0,-2 2 0 0 0,-1 0 0 0 0,-2 2 0 0 0,-1 0 0 0 0,0 1 0 0 0,-1 1 0 0 0,-2-2 0 0 0,0-1 0 0 0,-2-1 0 0 0,-1-2 0 0 0,-2 0 0 0 0,-1-2 0 0 0,2 0 0 0 0,1 2 0 0 0,1 2 0 0 0,2 0 0 0 0,1 2 0 0 0,1 1 0 0 0,0 0 0 0 0,0 0 0 0 0,1 1 0 0 0,-1-1 0 0 0,0 2 0 0 0,0-1 0 0 0,2 0 0 0 0,0-1 0 0 0,3-2 0 0 0,1-1 0 0 0,1-1 0 0 0,0-1 0 0 0,-1 0 0 0 0,-1 1 0 0 0,1 0 0 0 0,-2 1 0 0 0,0 0 0 0 0,1 0 0 0 0,-1-1 0 0 0,3 0 0 0 0,-1 1 0 0 0,-1 0 0 0 0,0 1 0 0 0,0-1 0 0 0,-1-1 0 0 0,1 0 0 0 0,0-1 0 0 0,1-1 0 0 0,0 2 0 0 0,0-1 0 0 0,-1 1 0 0 0,-1 2 0 0 0,-2 0 0 0 0,0 1 0 0 0,-2 1 0 0 0,0 0 0 0 0,1 0 0 0 0,1-1 0 0 0,2 0 0 0 0,-1-1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3:58:06.2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17359 4651 16383 0 0,'0'1'0'0'0,"0"3"0"0"0,0 1 0 0 0,0 1 0 0 0,-1-1 0 0 0,2 4 0 0 0,0 2 0 0 0,1 0 0 0 0,-1-1 0 0 0,1-2 0 0 0,0 0 0 0 0,1-2 0 0 0,-1 2 0 0 0,1 1 0 0 0,-1 0 0 0 0,0 1 0 0 0,0 0 0 0 0,0-1 0 0 0,-2 3 0 0 0,1-1 0 0 0,-1 0 0 0 0,0-2 0 0 0,0-1 0 0 0,0-1 0 0 0,0 0 0 0 0,-2-2 0 0 0,1-1 0 0 0,-1 0 0 0 0,-3-2 0 0 0,-1 0 0 0 0,0-2 0 0 0,-1 1 0 0 0,0-1 0 0 0,0-1 0 0 0,0 1 0 0 0,1 0 0 0 0,0 0 0 0 0,0 0 0 0 0,-1 0 0 0 0,1 0 0 0 0,0 0 0 0 0,0 0 0 0 0,0 0 0 0 0,0 1 0 0 0,-1 2 0 0 0,-1 1 0 0 0,0 1 0 0 0,0 0 0 0 0,2 0 0 0 0,-1 0 0 0 0,1-1 0 0 0,0 2 0 0 0,0-2 0 0 0,0-1 0 0 0,0 0 0 0 0,0-2 0 0 0,-1 0 0 0 0,0 1 0 0 0,-1 0 0 0 0,1 0 0 0 0,0 1 0 0 0,1 1 0 0 0,-1 0 0 0 0,1 1 0 0 0,0 0 0 0 0,0 1 0 0 0,0-1 0 0 0,1 0 0 0 0,0 0 0 0 0,0-1 0 0 0,1 0 0 0 0,0 1 0 0 0,0 0 0 0 0,-1-2 0 0 0,-1 0 0 0 0,-1 1 0 0 0,0 0 0 0 0,0 1 0 0 0,0-1 0 0 0,0 0 0 0 0,2-1 0 0 0,1 1 0 0 0,0 0 0 0 0,1 0 0 0 0,-2 0 0 0 0,1 1 0 0 0,2 0 0 0 0,-2-1 0 0 0,1 1 0 0 0,0-1 0 0 0,0 2 0 0 0,1-1 0 0 0,1 1 0 0 0,1 1 0 0 0,-1 0 0 0 0,2 1 0 0 0,-1-1 0 0 0,1-1 0 0 0,0-1 0 0 0,2-1 0 0 0,1-1 0 0 0,2-1 0 0 0,1-2 0 0 0,0 1 0 0 0,0-1 0 0 0,0-1 0 0 0,-1 1 0 0 0,1 0 0 0 0,-1 0 0 0 0,0-1 0 0 0,0 1 0 0 0,0 0 0 0 0,0 0 0 0 0,-1-1 0 0 0,0 0 0 0 0,0 0 0 0 0,0 0 0 0 0,-1-1 0 0 0,0 0 0 0 0,1 0 0 0 0,0 1 0 0 0,0 0 0 0 0,1 1 0 0 0,0 0 0 0 0,0 0 0 0 0,0 0 0 0 0,0 0 0 0 0,1 0 0 0 0,-1 0 0 0 0,0 0 0 0 0,-1 1 0 0 0,0 1 0 0 0,0 0 0 0 0,-1 1 0 0 0,0 1 0 0 0,0 0 0 0 0,0 0 0 0 0,0 0 0 0 0,0-1 0 0 0,1 1 0 0 0,0-2 0 0 0,0 1 0 0 0,-1 1 0 0 0,0-3 0 0 0,-1-2 0 0 0,-2-2 0 0 0,1-2 0 0 0,0-1 0 0 0,0 0 0 0 0,0 1 0 0 0,-1-1 0 0 0,1 1 0 0 0,0 1 0 0 0,0 0 0 0 0,1-1 0 0 0,1 1 0 0 0,0 2 0 0 0,2 0 0 0 0,-1 1 0 0 0,1 0 0 0 0,0 0 0 0 0,1-1 0 0 0,-1-1 0 0 0,0 1 0 0 0,0-1 0 0 0,-2 1 0 0 0,1 0 0 0 0,0 0 0 0 0,0 1 0 0 0,-1-1 0 0 0,0-1 0 0 0,1 1 0 0 0,1 0 0 0 0,-1-1 0 0 0,1-1 0 0 0,0-1 0 0 0,1 1 0 0 0,-1 2 0 0 0,-1-1 0 0 0,0 0 0 0 0,0 1 0 0 0,0 1 0 0 0,0 1 0 0 0,1-1 0 0 0,0 0 0 0 0,0 0 0 0 0,0 0 0 0 0,0-1 0 0 0,0 0 0 0 0,0-1 0 0 0,1-1 0 0 0,1 1 0 0 0,-1 0 0 0 0,1 0 0 0 0,-2 0 0 0 0,1 1 0 0 0,-1 1 0 0 0,1 0 0 0 0,-2 2 0 0 0,-2 1 0 0 0,1 1 0 0 0,-1 0 0 0 0,2 1 0 0 0,-2-1 0 0 0,0 2 0 0 0,0-1 0 0 0,1-1 0 0 0,-1 0 0 0 0,0 0 0 0 0,-1 2 0 0 0,-1 0 0 0 0,-1 0 0 0 0,2 0 0 0 0,-1 1 0 0 0,0 0 0 0 0,0 1 0 0 0,0-1 0 0 0,-1 1 0 0 0,0-1 0 0 0,0 0 0 0 0,0 1 0 0 0,0-1 0 0 0,0 0 0 0 0,0 0 0 0 0,0 0 0 0 0,0 0 0 0 0,0 0 0 0 0,2-1 0 0 0,1 0 0 0 0,0 0 0 0 0,2-1 0 0 0,-1 0 0 0 0,-1 0 0 0 0,2 1 0 0 0,-1 0 0 0 0,0 1 0 0 0,0 0 0 0 0,-1 0 0 0 0,-1 0 0 0 0,1 0 0 0 0,1-1 0 0 0,2-1 0 0 0,-1-1 0 0 0,1-2 0 0 0,1 0 0 0 0,-1-1 0 0 0,0 0 0 0 0,1-1 0 0 0,-1 1 0 0 0,0 0 0 0 0,0 0 0 0 0,1-1 0 0 0,-1 1 0 0 0,0 0 0 0 0,-2 0 0 0 0,-5 0 0 0 0,-3 0 0 0 0,-2 0 0 0 0,-1 0 0 0 0,-1 0 0 0 0,1 0 0 0 0,-1 0 0 0 0,0 1 0 0 0,3 2 0 0 0,1 1 0 0 0,2 0 0 0 0,0 1 0 0 0,-1-1 0 0 0,0-1 0 0 0,-2 0 0 0 0,1 0 0 0 0,0 0 0 0 0,-1 0 0 0 0,1 1 0 0 0,1 0 0 0 0,1 2 0 0 0,0-1 0 0 0,2 1 0 0 0,0 2 0 0 0,0-1 0 0 0,0 1 0 0 0,0-1 0 0 0,0 0 0 0 0,0 1 0 0 0,1-1 0 0 0,-1 1 0 0 0,0-1 0 0 0,0 0 0 0 0,0 0 0 0 0,0-1 0 0 0,0 1 0 0 0,0 1 0 0 0,0-1 0 0 0,0 0 0 0 0,0 0 0 0 0,0-1 0 0 0,0 1 0 0 0,0-1 0 0 0,0 0 0 0 0,0 0 0 0 0,0 0 0 0 0,0 0 0 0 0,0 1 0 0 0,0 1 0 0 0,0-1 0 0 0,0 0 0 0 0,0 0 0 0 0,1 0 0 0 0,0-1 0 0 0,1 0 0 0 0,1 1 0 0 0,1 0 0 0 0,1-1 0 0 0,1-1 0 0 0,1-2 0 0 0,-1-1 0 0 0,1-1 0 0 0,-1 0 0 0 0,1-1 0 0 0,-1-1 0 0 0,1 1 0 0 0,1 0 0 0 0,-2-1 0 0 0,-2-1 0 0 0,-3 1 0 0 0,-3 0 0 0 0,-1 1 0 0 0,-1 2 0 0 0,0 1 0 0 0,0 1 0 0 0,0 0 0 0 0,0 0 0 0 0,0 0 0 0 0,-1-1 0 0 0,1 1 0 0 0,0-1 0 0 0,-2-1 0 0 0,0-1 0 0 0,0 1 0 0 0,2 1 0 0 0,1 1 0 0 0,1 1 0 0 0,1 0 0 0 0,1 1 0 0 0,0 0 0 0 0,0 0 0 0 0,0 1 0 0 0,1-1 0 0 0,-1 0 0 0 0,0 0 0 0 0,0 1 0 0 0,0-1 0 0 0,0 1 0 0 0,0 0 0 0 0,0 2 0 0 0,0-1 0 0 0,0 1 0 0 0,0-2 0 0 0,0 0 0 0 0,0 0 0 0 0,0 0 0 0 0,0-1 0 0 0,0 0 0 0 0,0 0 0 0 0,0 0 0 0 0,-1-1 0 0 0,-2-1 0 0 0,1 2 0 0 0,-2 0 0 0 0,0-1 0 0 0,-1 1 0 0 0,1 1 0 0 0,0 0 0 0 0,2 0 0 0 0,0 0 0 0 0,2 0 0 0 0,-1-1 0 0 0,1 0 0 0 0,0-1 0 0 0,-2 0 0 0 0,1 0 0 0 0,0 0 0 0 0,1 0 0 0 0,-1 1 0 0 0,0-1 0 0 0,0-1 0 0 0,-1 1 0 0 0,0 0 0 0 0,-1-1 0 0 0,-1 2 0 0 0,-1 0 0 0 0,-1 0 0 0 0,0 0 0 0 0,0-1 0 0 0,0-1 0 0 0,0 0 0 0 0,1 0 0 0 0,1-1 0 0 0,-1 1 0 0 0,2 0 0 0 0,1 0 0 0 0,-2 0 0 0 0,0-1 0 0 0,0 1 0 0 0,1 0 0 0 0,0-1 0 0 0,-1 0 0 0 0,1 0 0 0 0,-1 0 0 0 0,-1 0 0 0 0,-2 0 0 0 0,-1 1 0 0 0,0-2 0 0 0,0 0 0 0 0,0 0 0 0 0,1-2 0 0 0,1 1 0 0 0,-1 1 0 0 0,1 0 0 0 0,0 0 0 0 0,0 1 0 0 0,0 1 0 0 0,0 1 0 0 0,0 0 0 0 0,-1 3 0 0 0,-1 0 0 0 0,1-1 0 0 0,0 0 0 0 0,0-1 0 0 0,1-1 0 0 0,1 0 0 0 0,1-1 0 0 0,0 0 0 0 0,1 0 0 0 0,1 1 0 0 0,-2 1 0 0 0,-2 1 0 0 0,1 0 0 0 0,-2-1 0 0 0,0 0 0 0 0,1-1 0 0 0,1 0 0 0 0,-1-1 0 0 0,1 0 0 0 0,0 1 0 0 0,1-1 0 0 0,-1-1 0 0 0,0 0 0 0 0,-1-2 0 0 0,-2 0 0 0 0,-2 2 0 0 0,1 1 0 0 0,-1-1 0 0 0,1 0 0 0 0,0-1 0 0 0,0 0 0 0 0,2-2 0 0 0,0 1 0 0 0,0-1 0 0 0,1 0 0 0 0,0-2 0 0 0,1 0 0 0 0,2-2 0 0 0,-1-1 0 0 0,2-1 0 0 0,0 0 0 0 0,0 1 0 0 0,-1 1 0 0 0,-1 1 0 0 0,-1 2 0 0 0,0 0 0 0 0,-1 1 0 0 0,0 0 0 0 0,-1 0 0 0 0,1 1 0 0 0,0-1 0 0 0,-1 0 0 0 0,1 0 0 0 0,0 0 0 0 0,-1 1 0 0 0,-1 2 0 0 0,0-1 0 0 0,-1 1 0 0 0,1-1 0 0 0,1 0 0 0 0,3 1 0 0 0,1 2 0 0 0,1 1 0 0 0,2 2 0 0 0,0 1 0 0 0,0-1 0 0 0,0 0 0 0 0,0-2 0 0 0,-3-2 0 0 0,0-1 0 0 0,-2-1 0 0 0,0-2 0 0 0,-1 0 0 0 0,-1 0 0 0 0,1 0 0 0 0,0-1 0 0 0,0 4 0 0 0,3 2 0 0 0,0 1 0 0 0,2 1 0 0 0,0 0 0 0 0,1 0 0 0 0,0 0 0 0 0,-1 0 0 0 0,0-1 0 0 0,-1-1 0 0 0,0 0 0 0 0,-1 0 0 0 0,0 0 0 0 0,0-1 0 0 0,0 1 0 0 0,-1 1 0 0 0,0 0 0 0 0,0-2 0 0 0,-2-2 0 0 0,1 0 0 0 0,-1-1 0 0 0,-1-1 0 0 0,1 0 0 0 0,0-1 0 0 0,0 1 0 0 0,-1 0 0 0 0,1 0 0 0 0,0 0 0 0 0,0 0 0 0 0,0 0 0 0 0,0 0 0 0 0,0 0 0 0 0,0 0 0 0 0,-1 0 0 0 0,0 0 0 0 0,0 0 0 0 0,-1 0 0 0 0,1 0 0 0 0,0 0 0 0 0,1-1 0 0 0,0-2 0 0 0,2 0 0 0 0,-1 1 0 0 0,0 0 0 0 0,-1 1 0 0 0,1 0 0 0 0,-1 1 0 0 0,0 0 0 0 0,1 1 0 0 0,0 0 0 0 0,0 1 0 0 0,1 0 0 0 0,-1 0 0 0 0,-1 0 0 0 0,0-1 0 0 0,0 0 0 0 0,0 0 0 0 0,0 0 0 0 0,2 2 0 0 0,2 0 0 0 0,0 2 0 0 0,2 0 0 0 0,0 1 0 0 0,-1 1 0 0 0,-1-1 0 0 0,-1 0 0 0 0,0 0 0 0 0,-1-2 0 0 0,0 1 0 0 0,-1-1 0 0 0,-1-1 0 0 0,0-1 0 0 0,-1-1 0 0 0,-2 1 0 0 0,0 0 0 0 0,-1 2 0 0 0,0 0 0 0 0,1-2 0 0 0,1 1 0 0 0,2-1 0 0 0,1 1 0 0 0,2 1 0 0 0,-1 2 0 0 0,0 1 0 0 0,-1 1 0 0 0,0 1 0 0 0,0 0 0 0 0,1-1 0 0 0,-1-2 0 0 0,1 0 0 0 0,0-2 0 0 0,0 1 0 0 0,2 0 0 0 0,0 1 0 0 0,0-2 0 0 0,1 1 0 0 0,-2 0 0 0 0,0-1 0 0 0,-1 0 0 0 0,0 1 0 0 0,0 1 0 0 0,2 1 0 0 0,2-1 0 0 0,1-2 0 0 0,4-1 0 0 0,1-2 0 0 0,1 0 0 0 0,0-1 0 0 0,1 0 0 0 0,-1 0 0 0 0,-1 0 0 0 0,1-1 0 0 0,-1 1 0 0 0,0-1 0 0 0,0 0 0 0 0,1-1 0 0 0,-1-1 0 0 0,0-2 0 0 0,0 1 0 0 0,0-1 0 0 0,1 0 0 0 0,0 1 0 0 0,0-1 0 0 0,-1 2 0 0 0,-1 0 0 0 0,2 5 0 0 0,0 1 0 0 0,-1 2 0 0 0,-1 0 0 0 0,0 1 0 0 0,-2 1 0 0 0,-1-1 0 0 0,0 1 0 0 0,-1-1 0 0 0,1 0 0 0 0,-2 1 0 0 0,1-1 0 0 0,-1 0 0 0 0,0 0 0 0 0,0 0 0 0 0,0 0 0 0 0,0 0 0 0 0,0 1 0 0 0,0-1 0 0 0,0 0 0 0 0,0 0 0 0 0,0 1 0 0 0,-1-1 0 0 0,-1 1 0 0 0,0-3 0 0 0,-1 0 0 0 0,-2-2 0 0 0,0-1 0 0 0,-1-1 0 0 0,0 0 0 0 0,0 0 0 0 0,-1 0 0 0 0,1 0 0 0 0,0-1 0 0 0,-1 1 0 0 0,1 1 0 0 0,0 0 0 0 0,1 2 0 0 0,0-1 0 0 0,0 1 0 0 0,1 1 0 0 0,1 1 0 0 0,2 1 0 0 0,-3-1 0 0 0,1 2 0 0 0,-1 2 0 0 0,0 2 0 0 0,-1 2 0 0 0,0-1 0 0 0,2-1 0 0 0,1-2 0 0 0,0-1 0 0 0,2 0 0 0 0,1-3 0 0 0,3-1 0 0 0,3-2 0 0 0,0-1 0 0 0,1-1 0 0 0,1 0 0 0 0,-1 0 0 0 0,1-1 0 0 0,-1 1 0 0 0,-1 0 0 0 0,0 0 0 0 0,1 0 0 0 0,1 0 0 0 0,-1 0 0 0 0,0 0 0 0 0,0 0 0 0 0,-1 0 0 0 0,-1 0 0 0 0,1 0 0 0 0,-1 0 0 0 0,0 0 0 0 0,0 0 0 0 0,-1-1 0 0 0,-1-2 0 0 0,-2-1 0 0 0,0 1 0 0 0,0-2 0 0 0,-1 0 0 0 0,0-2 0 0 0,0 0 0 0 0,-1 0 0 0 0,1 0 0 0 0,0 1 0 0 0,1-1 0 0 0,0 2 0 0 0,1 1 0 0 0,1 2 0 0 0,1 0 0 0 0,1 2 0 0 0,0 0 0 0 0,0 0 0 0 0,0 0 0 0 0,1 1 0 0 0,-1-1 0 0 0,1 0 0 0 0,1 0 0 0 0,-1-1 0 0 0,0 0 0 0 0,0-1 0 0 0,0 1 0 0 0,-1 2 0 0 0,0 1 0 0 0,-1 1 0 0 0,0 1 0 0 0,0 1 0 0 0,0 0 0 0 0,-1 0 0 0 0,-1 1 0 0 0,-1-1 0 0 0,0 1 0 0 0,-2 0 0 0 0,0 0 0 0 0,0 0 0 0 0,0 1 0 0 0,0 0 0 0 0,-1-1 0 0 0,-2 0 0 0 0,-1 0 0 0 0,-1-1 0 0 0,0-2 0 0 0,-2 0 0 0 0,-2-2 0 0 0,-2-1 0 0 0,-2 0 0 0 0,1 0 0 0 0,1 0 0 0 0,1-2 0 0 0,-1 1 0 0 0,1-3 0 0 0,1 0 0 0 0,1 1 0 0 0,1 0 0 0 0,2 1 0 0 0,0-1 0 0 0,-1 1 0 0 0,0 0 0 0 0,0-1 0 0 0,0 0 0 0 0,1 2 0 0 0,0 1 0 0 0,2 4 0 0 0,2 1 0 0 0,0 3 0 0 0,2 1 0 0 0,0-1 0 0 0,2-1 0 0 0,-1-1 0 0 0,3 0 0 0 0,0-2 0 0 0,2 0 0 0 0,-1-2 0 0 0,1 2 0 0 0,-1-1 0 0 0,1-1 0 0 0,-1 0 0 0 0,0-1 0 0 0,1-1 0 0 0,-1 1 0 0 0,0-2 0 0 0,0 1 0 0 0,1 0 0 0 0,1 0 0 0 0,-1 0 0 0 0,0 0 0 0 0,0 0 0 0 0,1 0 0 0 0,-1 0 0 0 0,1 0 0 0 0,0 0 0 0 0,0 0 0 0 0,0 0 0 0 0,0 0 0 0 0,-2 0 0 0 0,1 0 0 0 0,0 0 0 0 0,1 0 0 0 0,-1 0 0 0 0,0 0 0 0 0,0 0 0 0 0,0 0 0 0 0,-1 0 0 0 0,0 0 0 0 0,0 0 0 0 0,0 0 0 0 0,0 0 0 0 0,0 0 0 0 0,1 0 0 0 0,-1 0 0 0 0,0 0 0 0 0,0 0 0 0 0,0 0 0 0 0,0 0 0 0 0,0-1 0 0 0,0-1 0 0 0,0 1 0 0 0,0-1 0 0 0,-2 0 0 0 0,0-1 0 0 0,0 0 0 0 0,0 1 0 0 0,0 0 0 0 0,0-2 0 0 0,-1 0 0 0 0,0-1 0 0 0,-2-1 0 0 0,-1 0 0 0 0,2 0 0 0 0,-1 0 0 0 0,0 0 0 0 0,0-1 0 0 0,0 1 0 0 0,-1 0 0 0 0,0-1 0 0 0,0-1 0 0 0,1 2 0 0 0,0 0 0 0 0,1 1 0 0 0,0 0 0 0 0,0 1 0 0 0,1 0 0 0 0,-1 0 0 0 0,3 0 0 0 0,-1-1 0 0 0,1 2 0 0 0,0-1 0 0 0,0 0 0 0 0,1 2 0 0 0,0 0 0 0 0,0 2 0 0 0,0-1 0 0 0,0 1 0 0 0,1 0 0 0 0,-1 0 0 0 0,0 1 0 0 0,0-1 0 0 0,0 0 0 0 0,0 0 0 0 0,0 0 0 0 0,0 0 0 0 0,1 0 0 0 0,-1 0 0 0 0,0 0 0 0 0,0 0 0 0 0,0 0 0 0 0,0 0 0 0 0,0 0 0 0 0,0 0 0 0 0,1 0 0 0 0,-1 0 0 0 0,0 0 0 0 0,0 0 0 0 0,1 0 0 0 0,1 0 0 0 0,-1 0 0 0 0,0 0 0 0 0,0 0 0 0 0,0 0 0 0 0,-1-1 0 0 0,0 0 0 0 0,-1-2 0 0 0,0 1 0 0 0,0 0 0 0 0,0-1 0 0 0,0 1 0 0 0,1 0 0 0 0,-2-1 0 0 0,1 1 0 0 0,0 0 0 0 0,0 1 0 0 0,0 1 0 0 0,1-1 0 0 0,1 1 0 0 0,0 0 0 0 0,0 1 0 0 0,-1 2 0 0 0,-1 0 0 0 0,1 2 0 0 0,0 1 0 0 0,-1-1 0 0 0,0 1 0 0 0,0 0 0 0 0,-1 2 0 0 0,-2 0 0 0 0,0 0 0 0 0,-1 0 0 0 0,-1-1 0 0 0,0-1 0 0 0,0 1 0 0 0,0-1 0 0 0,-1 0 0 0 0,1 0 0 0 0,0 0 0 0 0,0 0 0 0 0,0 0 0 0 0,0 0 0 0 0,0-2 0 0 0,0-2 0 0 0,0-5 0 0 0,0-1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3:58:06.2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19642 9341 16383 0 0,'1'0'0'0'0,"2"0"0"0"0,0 0 0 0 0,2 0 0 0 0,1 0 0 0 0,0 0 0 0 0,0 0 0 0 0,0 0 0 0 0,1 0 0 0 0,-1 0 0 0 0,1 0 0 0 0,-1 0 0 0 0,0 0 0 0 0,0 0 0 0 0,0 0 0 0 0,0 0 0 0 0,0 0 0 0 0,0 0 0 0 0,1 0 0 0 0,-1 0 0 0 0,0 0 0 0 0,0 0 0 0 0,0 0 0 0 0,0 0 0 0 0,0 0 0 0 0,0 0 0 0 0,1 0 0 0 0,-1 0 0 0 0,0 0 0 0 0,1 0 0 0 0,0 0 0 0 0,0 1 0 0 0,-2 1 0 0 0,-2 2 0 0 0,-2 1 0 0 0,0 1 0 0 0,-1 2 0 0 0,0 0 0 0 0,0 1 0 0 0,-2-1 0 0 0,-2-3 0 0 0,-2-1 0 0 0,0-2 0 0 0,0-2 0 0 0,-1 1 0 0 0,1-2 0 0 0,-1 1 0 0 0,1 0 0 0 0,0-1 0 0 0,-1 1 0 0 0,1 0 0 0 0,-1 0 0 0 0,0 0 0 0 0,-1 0 0 0 0,1 0 0 0 0,0 0 0 0 0,1 0 0 0 0,-1 0 0 0 0,1 0 0 0 0,0 0 0 0 0,0 0 0 0 0,0 0 0 0 0,0 0 0 0 0,0 0 0 0 0,0 0 0 0 0,-1 0 0 0 0,1 0 0 0 0,1 1 0 0 0,1 0 0 0 0,-1 2 0 0 0,1 0 0 0 0,0 2 0 0 0,-1 1 0 0 0,2 1 0 0 0,0 1 0 0 0,1-1 0 0 0,1 0 0 0 0,0 0 0 0 0,1-1 0 0 0,0 1 0 0 0,0-1 0 0 0,1 0 0 0 0,-1 0 0 0 0,0 0 0 0 0,0 0 0 0 0,1-1 0 0 0,0 1 0 0 0,1 0 0 0 0,0-1 0 0 0,1-1 0 0 0,1-1 0 0 0,1-1 0 0 0,0-1 0 0 0,0 1 0 0 0,-1-1 0 0 0,2 0 0 0 0,-1-1 0 0 0,1 1 0 0 0,0-1 0 0 0,0 0 0 0 0,0 1 0 0 0,1 0 0 0 0,-1 0 0 0 0,0 0 0 0 0,0 0 0 0 0,0-1 0 0 0,1 1 0 0 0,1-1 0 0 0,0 0 0 0 0,1 0 0 0 0,-1 0 0 0 0,0 0 0 0 0,-1 0 0 0 0,0 0 0 0 0,-1 0 0 0 0,-1-1 0 0 0,-1-2 0 0 0,-2-1 0 0 0,-1 0 0 0 0,0-2 0 0 0,0 1 0 0 0,1 1 0 0 0,1 2 0 0 0,2-1 0 0 0,0 1 0 0 0,1 0 0 0 0,0 1 0 0 0,1 1 0 0 0,-1-1 0 0 0,0 1 0 0 0,1 0 0 0 0,-1 1 0 0 0,0-1 0 0 0,0 0 0 0 0,0 0 0 0 0,0 0 0 0 0,1 0 0 0 0,-1 0 0 0 0,0 0 0 0 0,0 0 0 0 0,0 0 0 0 0,0 0 0 0 0,-1-1 0 0 0,-1-2 0 0 0,-2 0 0 0 0,1-2 0 0 0,-1-1 0 0 0,-1 0 0 0 0,0 0 0 0 0,0 1 0 0 0,1 0 0 0 0,0 1 0 0 0,2 1 0 0 0,-1 0 0 0 0,1 0 0 0 0,0 0 0 0 0,2 0 0 0 0,1 2 0 0 0,1 0 0 0 0,1 0 0 0 0,-1 1 0 0 0,0 0 0 0 0,-1 0 0 0 0,0 0 0 0 0,1 0 0 0 0,-1 1 0 0 0,1-1 0 0 0,-1 0 0 0 0,-1 0 0 0 0,1 0 0 0 0,-2 1 0 0 0,-1 1 0 0 0,-1 1 0 0 0,0 0 0 0 0,-1 2 0 0 0,0-1 0 0 0,0 2 0 0 0,-1 0 0 0 0,0 0 0 0 0,0 0 0 0 0,-1 2 0 0 0,1-1 0 0 0,1 2 0 0 0,0 0 0 0 0,1-1 0 0 0,1-1 0 0 0,-1 1 0 0 0,0-3 0 0 0,0 0 0 0 0,2-1 0 0 0,0-1 0 0 0,1-1 0 0 0,-2 1 0 0 0,1 0 0 0 0,0 0 0 0 0,0-2 0 0 0,0 1 0 0 0,-1 0 0 0 0,1 0 0 0 0,-1 0 0 0 0,0 1 0 0 0,0 0 0 0 0,1-1 0 0 0,-1 1 0 0 0,1 0 0 0 0,-2 0 0 0 0,1-1 0 0 0,-1 1 0 0 0,-1 1 0 0 0,0 1 0 0 0,-1 0 0 0 0,1 1 0 0 0,1-1 0 0 0,0-1 0 0 0,1-1 0 0 0,1 0 0 0 0,0 0 0 0 0,0 1 0 0 0,0-1 0 0 0,0 0 0 0 0,0 0 0 0 0,1-1 0 0 0,0 0 0 0 0,0 0 0 0 0,0 0 0 0 0,1 1 0 0 0,-1 1 0 0 0,0 0 0 0 0,0 0 0 0 0,-1 1 0 0 0,0-1 0 0 0,0 0 0 0 0,0 0 0 0 0,0 0 0 0 0,1-2 0 0 0,-1 1 0 0 0,-1-1 0 0 0,0 1 0 0 0,1 0 0 0 0,-1 0 0 0 0,1-1 0 0 0,0 1 0 0 0,0-2 0 0 0,1 1 0 0 0,-1 0 0 0 0,3-1 0 0 0,-2 1 0 0 0,0 1 0 0 0,0 1 0 0 0,0-2 0 0 0,-1 1 0 0 0,-1-1 0 0 0,1 0 0 0 0,-1 1 0 0 0,-1 0 0 0 0,0 0 0 0 0,0 0 0 0 0,1-2 0 0 0,0 2 0 0 0,0-2 0 0 0,1 1 0 0 0,0-1 0 0 0,0 0 0 0 0,0 0 0 0 0,1 1 0 0 0,0-1 0 0 0,0 0 0 0 0,1 0 0 0 0,-1-1 0 0 0,1 0 0 0 0,-1 0 0 0 0,0 0 0 0 0,1 0 0 0 0,-1 0 0 0 0,0 0 0 0 0,0 0 0 0 0,0 0 0 0 0,0 0 0 0 0,0 0 0 0 0,0 0 0 0 0,0 0 0 0 0,1 0 0 0 0,-1 0 0 0 0,0 0 0 0 0,0 0 0 0 0,0 0 0 0 0,0 0 0 0 0,0 0 0 0 0,0 0 0 0 0,1 0 0 0 0,-2-1 0 0 0,-1 0 0 0 0,1-2 0 0 0,0 0 0 0 0,1-2 0 0 0,-1 1 0 0 0,1-1 0 0 0,0 2 0 0 0,-1-1 0 0 0,0 1 0 0 0,-1-1 0 0 0,-1 1 0 0 0,2 0 0 0 0,-2-1 0 0 0,1 1 0 0 0,-1-1 0 0 0,1 0 0 0 0,-2-1 0 0 0,1-1 0 0 0,-2 1 0 0 0,0-2 0 0 0,-1-1 0 0 0,0 0 0 0 0,0 1 0 0 0,0 0 0 0 0,0 1 0 0 0,0-1 0 0 0,0 1 0 0 0,0 0 0 0 0,0 0 0 0 0,0 0 0 0 0,1 1 0 0 0,0 0 0 0 0,2 1 0 0 0,-1 0 0 0 0,1 2 0 0 0,0-2 0 0 0,0 1 0 0 0,1-1 0 0 0,1 1 0 0 0,1 2 0 0 0,-1-1 0 0 0,1 2 0 0 0,1-1 0 0 0,-1-1 0 0 0,-1 0 0 0 0,0 0 0 0 0,0 0 0 0 0,0-1 0 0 0,0 1 0 0 0,1 0 0 0 0,0 0 0 0 0,0 0 0 0 0,0-2 0 0 0,0 0 0 0 0,1 1 0 0 0,1-1 0 0 0,-1 0 0 0 0,1 0 0 0 0,-2 1 0 0 0,1 2 0 0 0,-1-1 0 0 0,0 1 0 0 0,-2-2 0 0 0,1 1 0 0 0,-1-2 0 0 0,0 1 0 0 0,0 0 0 0 0,0-1 0 0 0,0 0 0 0 0,-1 0 0 0 0,2 0 0 0 0,0 0 0 0 0,2 1 0 0 0,1 1 0 0 0,-2-1 0 0 0,0 2 0 0 0,1-1 0 0 0,-1 0 0 0 0,0 0 0 0 0,0-1 0 0 0,-1 1 0 0 0,1 0 0 0 0,0 0 0 0 0,0 1 0 0 0,0 1 0 0 0,0-1 0 0 0,-1-2 0 0 0,0 1 0 0 0,-1-1 0 0 0,0 1 0 0 0,-1-3 0 0 0,-1-1 0 0 0,-1-1 0 0 0,0-1 0 0 0,-1 0 0 0 0,0 0 0 0 0,0 1 0 0 0,-1 0 0 0 0,1 0 0 0 0,0 1 0 0 0,0 0 0 0 0,0 0 0 0 0,0 0 0 0 0,0-1 0 0 0,0-1 0 0 0,0 1 0 0 0,0 0 0 0 0,0 0 0 0 0,0 0 0 0 0,0-1 0 0 0,0-2 0 0 0,0 0 0 0 0,0-1 0 0 0,1-1 0 0 0,1 0 0 0 0,2 1 0 0 0,0 2 0 0 0,-1 0 0 0 0,-1 0 0 0 0,0 1 0 0 0,-1 0 0 0 0,-1 0 0 0 0,0-1 0 0 0,0 1 0 0 0,0 0 0 0 0,0 0 0 0 0,-1 1 0 0 0,1 1 0 0 0,0-1 0 0 0,0 1 0 0 0,-1 0 0 0 0,0 0 0 0 0,-1 0 0 0 0,0 1 0 0 0,0 0 0 0 0,-1 2 0 0 0,1-1 0 0 0,-1 0 0 0 0,-1 1 0 0 0,0-1 0 0 0,0 1 0 0 0,1-1 0 0 0,0 0 0 0 0,0 1 0 0 0,0 0 0 0 0,-1 1 0 0 0,-1 1 0 0 0,-1 0 0 0 0,0 1 0 0 0,0 0 0 0 0,0 0 0 0 0,0 0 0 0 0,0 1 0 0 0,-2-1 0 0 0,2-1 0 0 0,1-2 0 0 0,0 1 0 0 0,1-2 0 0 0,-1 0 0 0 0,1-1 0 0 0,1-1 0 0 0,0 1 0 0 0,-1-2 0 0 0,1 1 0 0 0,-1 1 0 0 0,0 0 0 0 0,-1 1 0 0 0,0 1 0 0 0,-1 2 0 0 0,0 0 0 0 0,1 0 0 0 0,0-1 0 0 0,0 1 0 0 0,0 0 0 0 0,0 1 0 0 0,-1-1 0 0 0,-1 1 0 0 0,0 0 0 0 0,-1 0 0 0 0,1 0 0 0 0,0 0 0 0 0,0 0 0 0 0,1 0 0 0 0,0 0 0 0 0,0 0 0 0 0,0 0 0 0 0,0 0 0 0 0,1-1 0 0 0,0 0 0 0 0,0 0 0 0 0,0 0 0 0 0,1-1 0 0 0,1-1 0 0 0,0-1 0 0 0,1-1 0 0 0,-1 0 0 0 0,0-1 0 0 0,0-1 0 0 0,-1 2 0 0 0,0 0 0 0 0,1 0 0 0 0,1 0 0 0 0,0 0 0 0 0,-1 2 0 0 0,0 0 0 0 0,0-1 0 0 0,-1 0 0 0 0,-1-1 0 0 0,0 0 0 0 0,1 0 0 0 0,-1 0 0 0 0,1 0 0 0 0,0 1 0 0 0,0 1 0 0 0,0 0 0 0 0,0 0 0 0 0,0-2 0 0 0,2 0 0 0 0,-2 0 0 0 0,1-1 0 0 0,-1 1 0 0 0,0 0 0 0 0,1 0 0 0 0,0 0 0 0 0,0 1 0 0 0,0-1 0 0 0,0 1 0 0 0,1-1 0 0 0,1-1 0 0 0,1-2 0 0 0,-1-2 0 0 0,-2-6 0 0 0,1 0 0 0 0,-1-1 0 0 0,2 0 0 0 0,0 2 0 0 0,0 3 0 0 0,1 2 0 0 0,0 2 0 0 0,0 0 0 0 0,0-1 0 0 0,0 0 0 0 0,0-1 0 0 0,0 2 0 0 0,0 0 0 0 0,0 0 0 0 0,1 3 0 0 0,2 1 0 0 0,0 1 0 0 0,2 1 0 0 0,0-1 0 0 0,-1-1 0 0 0,2-1 0 0 0,1-3 0 0 0,0 1 0 0 0,-1 0 0 0 0,-1 0 0 0 0,0 1 0 0 0,0-1 0 0 0,-2 1 0 0 0,0-2 0 0 0,1-3 0 0 0,2-2 0 0 0,0-5 0 0 0,1 0 0 0 0,-2 2 0 0 0,-1 2 0 0 0,-1 2 0 0 0,-2 2 0 0 0,0 1 0 0 0,-1 2 0 0 0,0 1 0 0 0,0 0 0 0 0,0 0 0 0 0,-1 1 0 0 0,1-1 0 0 0,0 0 0 0 0,0 0 0 0 0,0 0 0 0 0,0-1 0 0 0,0 0 0 0 0,0-1 0 0 0,0 1 0 0 0,0 0 0 0 0,0 0 0 0 0,0 1 0 0 0,0 0 0 0 0,-1 1 0 0 0,-1 1 0 0 0,-2 1 0 0 0,-1 0 0 0 0,-1 1 0 0 0,0 0 0 0 0,0 0 0 0 0,-1 1 0 0 0,-1-1 0 0 0,0 0 0 0 0,1 0 0 0 0,0 1 0 0 0,0 0 0 0 0,1 1 0 0 0,1-2 0 0 0,0 1 0 0 0,-1 0 0 0 0,0 0 0 0 0,0-1 0 0 0,3 0 0 0 0,3 1 0 0 0,3 0 0 0 0,2 1 0 0 0,2 3 0 0 0,0 1 0 0 0,-1 3 0 0 0,0 0 0 0 0,-1 0 0 0 0,-1-1 0 0 0,0-1 0 0 0,0 0 0 0 0,0-1 0 0 0,-1 0 0 0 0,0 1 0 0 0,0-2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2T14:41:15.0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24147 6070 16383 0 0,'-1'0'0'0'0,"-2"1"0"0"0,-3 1 0 0 0,0 0 0 0 0,0 1 0 0 0,1 1 0 0 0,1 2 0 0 0,2 0 0 0 0,0 1 0 0 0,-1-1 0 0 0,0-1 0 0 0,0 1 0 0 0,1-1 0 0 0,0 2 0 0 0,1 0 0 0 0,0 1 0 0 0,1 0 0 0 0,0 0 0 0 0,0 1 0 0 0,0-1 0 0 0,0 0 0 0 0,0 1 0 0 0,0-1 0 0 0,0 1 0 0 0,0-2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pPr/>
              <a:t>2022-06-20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customXml" Target="../ink/ink4.xml"/><Relationship Id="rId1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l.uk/british-accents-and-dialects/articles/accents-and-dialects-of-northern-ireland" TargetMode="External"/><Relationship Id="rId3" Type="http://schemas.openxmlformats.org/officeDocument/2006/relationships/hyperlink" Target="http://pl.enlizza.com/11-najczestszych-akcenty-angielski/" TargetMode="External"/><Relationship Id="rId7" Type="http://schemas.openxmlformats.org/officeDocument/2006/relationships/hyperlink" Target="https://www.wikihow.com/Speak-with-a-Welsh-Accent" TargetMode="External"/><Relationship Id="rId2" Type="http://schemas.openxmlformats.org/officeDocument/2006/relationships/hyperlink" Target="https://en.wikipedia.org/wiki/Regional_accents_of_Englis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ritannica.com/topic/Cockney" TargetMode="External"/><Relationship Id="rId5" Type="http://schemas.openxmlformats.org/officeDocument/2006/relationships/hyperlink" Target="https://www.tandem.net/blog/introduction-to-english-accents" TargetMode="External"/><Relationship Id="rId4" Type="http://schemas.openxmlformats.org/officeDocument/2006/relationships/hyperlink" Target="https://www.bl.uk/british-accents-and-dialects/articles/received-pronunciation" TargetMode="External"/><Relationship Id="rId9" Type="http://schemas.openxmlformats.org/officeDocument/2006/relationships/hyperlink" Target="https://en.wikipedia.org/wiki/Southern_American_Englis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E4AC9FFC-60B0-BA26-CE0E-B102E89B769A}"/>
              </a:ext>
            </a:extLst>
          </p:cNvPr>
          <p:cNvSpPr/>
          <p:nvPr/>
        </p:nvSpPr>
        <p:spPr>
          <a:xfrm>
            <a:off x="524005" y="445717"/>
            <a:ext cx="11148163" cy="5960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English </a:t>
            </a:r>
            <a:r>
              <a:rPr lang="pl-PL" b="1" dirty="0" err="1">
                <a:latin typeface="Aharoni"/>
                <a:cs typeface="Calibri Light"/>
              </a:rPr>
              <a:t>Accents</a:t>
            </a:r>
            <a:endParaRPr lang="pl-PL" b="1">
              <a:latin typeface="Aharoni"/>
              <a:cs typeface="Calibri Ligh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latin typeface="Calibri Light"/>
                <a:cs typeface="Calibri"/>
              </a:rPr>
              <a:t>Akcenty języka angielskiego</a:t>
            </a:r>
            <a:endParaRPr lang="pl-PL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03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1EA8079-6AB4-F0A4-EBE8-A7D50E25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latin typeface="Aharoni"/>
                <a:cs typeface="Calibri Light"/>
              </a:rPr>
              <a:t>What</a:t>
            </a:r>
            <a:r>
              <a:rPr lang="pl-PL" b="1" dirty="0">
                <a:latin typeface="Aharoni"/>
                <a:cs typeface="Calibri Light"/>
              </a:rPr>
              <a:t> </a:t>
            </a:r>
            <a:r>
              <a:rPr lang="pl-PL" b="1" dirty="0" err="1">
                <a:latin typeface="Aharoni"/>
                <a:cs typeface="Calibri Light"/>
              </a:rPr>
              <a:t>accent</a:t>
            </a:r>
            <a:r>
              <a:rPr lang="pl-PL" b="1" dirty="0">
                <a:latin typeface="Aharoni"/>
                <a:cs typeface="Calibri Light"/>
              </a:rPr>
              <a:t> </a:t>
            </a:r>
            <a:r>
              <a:rPr lang="pl-PL" b="1" dirty="0" err="1">
                <a:latin typeface="Aharoni"/>
                <a:cs typeface="Calibri Light"/>
              </a:rPr>
              <a:t>is</a:t>
            </a:r>
            <a:r>
              <a:rPr lang="pl-PL" b="1" dirty="0">
                <a:latin typeface="Aharoni"/>
                <a:cs typeface="Calibri Light"/>
              </a:rPr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B0F17AC-71B2-7285-D912-65B0F122C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226" y="1544888"/>
            <a:ext cx="10515600" cy="114676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The Oxford </a:t>
            </a:r>
            <a:r>
              <a:rPr lang="pl-PL" dirty="0" err="1">
                <a:latin typeface="Calibri Light"/>
                <a:ea typeface="+mn-lt"/>
                <a:cs typeface="+mn-lt"/>
              </a:rPr>
              <a:t>Lexico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dictionary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defines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to be “a </a:t>
            </a:r>
            <a:r>
              <a:rPr lang="pl-PL" dirty="0" err="1">
                <a:latin typeface="Calibri Light"/>
                <a:ea typeface="+mn-lt"/>
                <a:cs typeface="+mn-lt"/>
              </a:rPr>
              <a:t>distinctive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way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pronouncing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language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especially</a:t>
            </a:r>
            <a:r>
              <a:rPr lang="pl-PL" dirty="0">
                <a:latin typeface="Calibri Light"/>
                <a:ea typeface="+mn-lt"/>
                <a:cs typeface="+mn-lt"/>
              </a:rPr>
              <a:t> one </a:t>
            </a:r>
            <a:r>
              <a:rPr lang="pl-PL" dirty="0" err="1">
                <a:latin typeface="Calibri Light"/>
                <a:ea typeface="+mn-lt"/>
                <a:cs typeface="+mn-lt"/>
              </a:rPr>
              <a:t>associated</a:t>
            </a:r>
            <a:r>
              <a:rPr lang="pl-PL" dirty="0">
                <a:latin typeface="Calibri Light"/>
                <a:ea typeface="+mn-lt"/>
                <a:cs typeface="+mn-lt"/>
              </a:rPr>
              <a:t> with a </a:t>
            </a:r>
            <a:r>
              <a:rPr lang="pl-PL" dirty="0" err="1">
                <a:latin typeface="Calibri Light"/>
                <a:ea typeface="+mn-lt"/>
                <a:cs typeface="+mn-lt"/>
              </a:rPr>
              <a:t>particular</a:t>
            </a:r>
            <a:r>
              <a:rPr lang="pl-PL" dirty="0">
                <a:latin typeface="Calibri Light"/>
                <a:ea typeface="+mn-lt"/>
                <a:cs typeface="+mn-lt"/>
              </a:rPr>
              <a:t> country, </a:t>
            </a:r>
            <a:r>
              <a:rPr lang="pl-PL" dirty="0" err="1">
                <a:latin typeface="Calibri Light"/>
                <a:ea typeface="+mn-lt"/>
                <a:cs typeface="+mn-lt"/>
              </a:rPr>
              <a:t>area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social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class</a:t>
            </a:r>
            <a:r>
              <a:rPr lang="pl-PL" dirty="0">
                <a:latin typeface="Calibri Light"/>
                <a:ea typeface="+mn-lt"/>
                <a:cs typeface="+mn-lt"/>
              </a:rPr>
              <a:t>.”</a:t>
            </a:r>
            <a:endParaRPr lang="pl-PL">
              <a:latin typeface="Calibri Light"/>
              <a:cs typeface="Calibri Ligh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F16CDFF-891E-28AC-7165-1D8F4B18DEE2}"/>
              </a:ext>
            </a:extLst>
          </p:cNvPr>
          <p:cNvSpPr txBox="1"/>
          <p:nvPr/>
        </p:nvSpPr>
        <p:spPr>
          <a:xfrm>
            <a:off x="4724400" y="320040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>
              <a:cs typeface="Calibri"/>
            </a:endParaRPr>
          </a:p>
        </p:txBody>
      </p:sp>
      <p:pic>
        <p:nvPicPr>
          <p:cNvPr id="5" name="Obraz 5" descr="Obraz zawierający mapa&#10;&#10;Opis wygenerowany automatycznie">
            <a:extLst>
              <a:ext uri="{FF2B5EF4-FFF2-40B4-BE49-F238E27FC236}">
                <a16:creationId xmlns:a16="http://schemas.microsoft.com/office/drawing/2014/main" xmlns="" id="{EF1FD633-0D0D-D0E9-239C-44B34C710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005" y="2733843"/>
            <a:ext cx="7736305" cy="356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44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02A5068-276C-D020-0B0F-19A5A7067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latin typeface="Aharoni"/>
                <a:cs typeface="Calibri Light"/>
              </a:rPr>
              <a:t>introduction</a:t>
            </a:r>
            <a:endParaRPr lang="pl-PL" b="1" dirty="0" err="1">
              <a:latin typeface="Aharoni"/>
              <a:cs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13CA1E2-EF62-A009-2D41-4865909FC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One </a:t>
            </a:r>
            <a:r>
              <a:rPr lang="pl-PL" dirty="0" err="1">
                <a:latin typeface="Calibri Light"/>
                <a:ea typeface="+mn-lt"/>
                <a:cs typeface="+mn-lt"/>
              </a:rPr>
              <a:t>language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over</a:t>
            </a:r>
            <a:r>
              <a:rPr lang="pl-PL" dirty="0">
                <a:latin typeface="Calibri Light"/>
                <a:ea typeface="+mn-lt"/>
                <a:cs typeface="+mn-lt"/>
              </a:rPr>
              <a:t> one </a:t>
            </a:r>
            <a:r>
              <a:rPr lang="pl-PL" dirty="0" err="1">
                <a:latin typeface="Calibri Light"/>
                <a:ea typeface="+mn-lt"/>
                <a:cs typeface="+mn-lt"/>
              </a:rPr>
              <a:t>billion</a:t>
            </a:r>
            <a:r>
              <a:rPr lang="pl-PL" dirty="0">
                <a:latin typeface="Calibri Light"/>
                <a:ea typeface="+mn-lt"/>
                <a:cs typeface="+mn-lt"/>
              </a:rPr>
              <a:t> native </a:t>
            </a:r>
            <a:r>
              <a:rPr lang="pl-PL" dirty="0" err="1">
                <a:latin typeface="Calibri Light"/>
                <a:ea typeface="+mn-lt"/>
                <a:cs typeface="+mn-lt"/>
              </a:rPr>
              <a:t>speakers</a:t>
            </a:r>
            <a:r>
              <a:rPr lang="pl-PL" dirty="0">
                <a:latin typeface="Calibri Light"/>
                <a:ea typeface="+mn-lt"/>
                <a:cs typeface="+mn-lt"/>
              </a:rPr>
              <a:t>,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countless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ways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speak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. The lingua franca of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world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has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its</a:t>
            </a:r>
            <a:r>
              <a:rPr lang="pl-PL" dirty="0">
                <a:latin typeface="Calibri Light"/>
                <a:ea typeface="+mn-lt"/>
                <a:cs typeface="+mn-lt"/>
              </a:rPr>
              <a:t> fair </a:t>
            </a:r>
            <a:r>
              <a:rPr lang="pl-PL" dirty="0" err="1">
                <a:latin typeface="Calibri Light"/>
                <a:ea typeface="+mn-lt"/>
                <a:cs typeface="+mn-lt"/>
              </a:rPr>
              <a:t>share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depending</a:t>
            </a:r>
            <a:r>
              <a:rPr lang="pl-PL" dirty="0">
                <a:latin typeface="Calibri Light"/>
                <a:ea typeface="+mn-lt"/>
                <a:cs typeface="+mn-lt"/>
              </a:rPr>
              <a:t> on the country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even</a:t>
            </a:r>
            <a:r>
              <a:rPr lang="pl-PL" dirty="0">
                <a:latin typeface="Calibri Light"/>
                <a:ea typeface="+mn-lt"/>
                <a:cs typeface="+mn-lt"/>
              </a:rPr>
              <a:t> region </a:t>
            </a:r>
            <a:r>
              <a:rPr lang="pl-PL" dirty="0" err="1">
                <a:latin typeface="Calibri Light"/>
                <a:ea typeface="+mn-lt"/>
                <a:cs typeface="+mn-lt"/>
              </a:rPr>
              <a:t>you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in. </a:t>
            </a:r>
            <a:r>
              <a:rPr lang="pl-PL" dirty="0" err="1">
                <a:latin typeface="Calibri Light"/>
                <a:ea typeface="+mn-lt"/>
                <a:cs typeface="+mn-lt"/>
              </a:rPr>
              <a:t>So</a:t>
            </a:r>
            <a:r>
              <a:rPr lang="pl-PL" dirty="0">
                <a:latin typeface="Calibri Light"/>
                <a:ea typeface="+mn-lt"/>
                <a:cs typeface="+mn-lt"/>
              </a:rPr>
              <a:t>, the big </a:t>
            </a:r>
            <a:r>
              <a:rPr lang="pl-PL" dirty="0" err="1">
                <a:latin typeface="Calibri Light"/>
                <a:ea typeface="+mn-lt"/>
                <a:cs typeface="+mn-lt"/>
              </a:rPr>
              <a:t>question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: </a:t>
            </a:r>
            <a:r>
              <a:rPr lang="pl-PL" dirty="0" err="1">
                <a:latin typeface="Calibri Light"/>
                <a:ea typeface="+mn-lt"/>
                <a:cs typeface="+mn-lt"/>
              </a:rPr>
              <a:t>how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many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varieties</a:t>
            </a:r>
            <a:r>
              <a:rPr lang="pl-PL" dirty="0">
                <a:latin typeface="Calibri Light"/>
                <a:ea typeface="+mn-lt"/>
                <a:cs typeface="+mn-lt"/>
              </a:rPr>
              <a:t> of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there</a:t>
            </a:r>
            <a:r>
              <a:rPr lang="pl-PL" dirty="0">
                <a:latin typeface="Calibri Light"/>
                <a:ea typeface="+mn-lt"/>
                <a:cs typeface="+mn-lt"/>
              </a:rPr>
              <a:t>?</a:t>
            </a:r>
          </a:p>
          <a:p>
            <a:pPr marL="0" indent="0"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Well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unfortunately</a:t>
            </a:r>
            <a:r>
              <a:rPr lang="pl-PL" dirty="0">
                <a:latin typeface="Calibri Light"/>
                <a:ea typeface="+mn-lt"/>
                <a:cs typeface="+mn-lt"/>
              </a:rPr>
              <a:t>, we </a:t>
            </a:r>
            <a:r>
              <a:rPr lang="pl-PL" dirty="0" err="1">
                <a:latin typeface="Calibri Light"/>
                <a:ea typeface="+mn-lt"/>
                <a:cs typeface="+mn-lt"/>
              </a:rPr>
              <a:t>can’t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know</a:t>
            </a:r>
            <a:r>
              <a:rPr lang="pl-PL" dirty="0">
                <a:latin typeface="Calibri Light"/>
                <a:ea typeface="+mn-lt"/>
                <a:cs typeface="+mn-lt"/>
              </a:rPr>
              <a:t> for </a:t>
            </a:r>
            <a:r>
              <a:rPr lang="pl-PL" dirty="0" err="1">
                <a:latin typeface="Calibri Light"/>
                <a:ea typeface="+mn-lt"/>
                <a:cs typeface="+mn-lt"/>
              </a:rPr>
              <a:t>sure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worldwide</a:t>
            </a:r>
            <a:r>
              <a:rPr lang="pl-PL" dirty="0">
                <a:latin typeface="Calibri Light"/>
                <a:ea typeface="+mn-lt"/>
                <a:cs typeface="+mn-lt"/>
              </a:rPr>
              <a:t> but </a:t>
            </a:r>
            <a:r>
              <a:rPr lang="pl-PL" dirty="0" err="1">
                <a:latin typeface="Calibri Light"/>
                <a:ea typeface="+mn-lt"/>
                <a:cs typeface="+mn-lt"/>
              </a:rPr>
              <a:t>there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somewhere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over</a:t>
            </a:r>
            <a:r>
              <a:rPr lang="pl-PL" dirty="0">
                <a:latin typeface="Calibri Light"/>
                <a:ea typeface="+mn-lt"/>
                <a:cs typeface="+mn-lt"/>
              </a:rPr>
              <a:t> 40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dialects</a:t>
            </a:r>
            <a:r>
              <a:rPr lang="pl-PL" dirty="0">
                <a:latin typeface="Calibri Light"/>
                <a:ea typeface="+mn-lt"/>
                <a:cs typeface="+mn-lt"/>
              </a:rPr>
              <a:t> in the United </a:t>
            </a:r>
            <a:r>
              <a:rPr lang="pl-PL" dirty="0" err="1">
                <a:latin typeface="Calibri Light"/>
                <a:ea typeface="+mn-lt"/>
                <a:cs typeface="+mn-lt"/>
              </a:rPr>
              <a:t>Kingdom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alone</a:t>
            </a:r>
            <a:r>
              <a:rPr lang="pl-PL" dirty="0">
                <a:latin typeface="Calibri Light"/>
                <a:ea typeface="+mn-lt"/>
                <a:cs typeface="+mn-lt"/>
              </a:rPr>
              <a:t>! </a:t>
            </a:r>
            <a:endParaRPr lang="pl-PL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74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D1AA55E-40D5-461B-A5A8-4AE8AAB71B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999DC6A-34A8-36DF-436F-9F362FD4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182927"/>
          </a:xfrm>
        </p:spPr>
        <p:txBody>
          <a:bodyPr anchor="b">
            <a:normAutofit/>
          </a:bodyPr>
          <a:lstStyle/>
          <a:p>
            <a:r>
              <a:rPr lang="pl-PL" sz="5600" b="1">
                <a:latin typeface="Aharoni"/>
                <a:cs typeface="Calibri Light"/>
              </a:rPr>
              <a:t>United Kingdom</a:t>
            </a:r>
            <a:endParaRPr lang="pl-PL" sz="5600" b="1">
              <a:latin typeface="Aharoni"/>
              <a:cs typeface="Aharon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7EB498BD-8089-4626-91EA-4978EBEF5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6C994BF-A9AC-DBD7-52FB-A10F08931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+mn-lt"/>
              </a:rPr>
              <a:t>The United Kingdom has the largest variation of accents of any country in the world, and therefore no single "British accent" exists.</a:t>
            </a:r>
          </a:p>
          <a:p>
            <a:pPr marL="0" indent="0">
              <a:buNone/>
            </a:pPr>
            <a:r>
              <a:rPr lang="pl-PL" sz="2000">
                <a:solidFill>
                  <a:schemeClr val="tx1">
                    <a:alpha val="80000"/>
                  </a:schemeClr>
                </a:solidFill>
                <a:latin typeface="Calibri Light"/>
                <a:ea typeface="+mn-lt"/>
                <a:cs typeface="+mn-lt"/>
              </a:rPr>
              <a:t>And I am going to show you some most popular of them.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xmlns="" id="{7FCD7323-32C2-A23D-C678-B90DA73DB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653" y="1980885"/>
            <a:ext cx="3548404" cy="3548404"/>
          </a:xfrm>
          <a:prstGeom prst="rect">
            <a:avLst/>
          </a:prstGeom>
        </p:spPr>
      </p:pic>
      <p:sp>
        <p:nvSpPr>
          <p:cNvPr id="13" name="Graphic 11">
            <a:extLst>
              <a:ext uri="{FF2B5EF4-FFF2-40B4-BE49-F238E27FC236}">
                <a16:creationId xmlns:a16="http://schemas.microsoft.com/office/drawing/2014/main" xmlns="" id="{6CB927A4-E432-4310-9CD5-E89FF5063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0">
            <a:extLst>
              <a:ext uri="{FF2B5EF4-FFF2-40B4-BE49-F238E27FC236}">
                <a16:creationId xmlns:a16="http://schemas.microsoft.com/office/drawing/2014/main" xmlns="" id="{E3020543-B24B-4EC4-8FFC-8DD88EEA9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666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AA121D3-D97C-9171-C30A-995AF673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latin typeface="Aharoni"/>
                <a:cs typeface="Calibri Light"/>
              </a:rPr>
              <a:t>Received</a:t>
            </a:r>
            <a:r>
              <a:rPr lang="pl-PL" b="1" dirty="0">
                <a:latin typeface="Aharoni"/>
                <a:cs typeface="Calibri Light"/>
              </a:rPr>
              <a:t> </a:t>
            </a:r>
            <a:r>
              <a:rPr lang="pl-PL" b="1" dirty="0" err="1">
                <a:latin typeface="Aharoni"/>
                <a:cs typeface="Calibri Light"/>
              </a:rPr>
              <a:t>Pronunciation</a:t>
            </a:r>
            <a:endParaRPr lang="pl-PL" b="1">
              <a:latin typeface="Aharoni"/>
              <a:cs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0F576D6-8E2C-F6A3-A5FF-E64D8D5E0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 err="1">
                <a:latin typeface="Calibri Light"/>
                <a:ea typeface="+mn-lt"/>
                <a:cs typeface="+mn-lt"/>
              </a:rPr>
              <a:t>Received</a:t>
            </a:r>
            <a:r>
              <a:rPr lang="pl-PL" b="1" dirty="0">
                <a:latin typeface="Calibri Light"/>
                <a:ea typeface="+mn-lt"/>
                <a:cs typeface="+mn-lt"/>
              </a:rPr>
              <a:t> </a:t>
            </a:r>
            <a:r>
              <a:rPr lang="pl-PL" b="1" dirty="0" err="1">
                <a:latin typeface="Calibri Light"/>
                <a:ea typeface="+mn-lt"/>
                <a:cs typeface="+mn-lt"/>
              </a:rPr>
              <a:t>Pronunciation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b="1" dirty="0">
                <a:latin typeface="Calibri Light"/>
                <a:ea typeface="+mn-lt"/>
                <a:cs typeface="+mn-lt"/>
              </a:rPr>
              <a:t>RP</a:t>
            </a:r>
            <a:r>
              <a:rPr lang="pl-PL" dirty="0">
                <a:latin typeface="Calibri Light"/>
                <a:ea typeface="+mn-lt"/>
                <a:cs typeface="+mn-lt"/>
              </a:rPr>
              <a:t> for </a:t>
            </a:r>
            <a:r>
              <a:rPr lang="pl-PL" dirty="0" err="1">
                <a:latin typeface="Calibri Light"/>
                <a:ea typeface="+mn-lt"/>
                <a:cs typeface="+mn-lt"/>
              </a:rPr>
              <a:t>short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instantly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recognisable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often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described</a:t>
            </a:r>
            <a:r>
              <a:rPr lang="pl-PL" dirty="0">
                <a:latin typeface="Calibri Light"/>
                <a:ea typeface="+mn-lt"/>
                <a:cs typeface="+mn-lt"/>
              </a:rPr>
              <a:t> as ‘</a:t>
            </a:r>
            <a:r>
              <a:rPr lang="pl-PL" dirty="0" err="1">
                <a:latin typeface="Calibri Light"/>
                <a:ea typeface="+mn-lt"/>
                <a:cs typeface="+mn-lt"/>
              </a:rPr>
              <a:t>typically</a:t>
            </a:r>
            <a:r>
              <a:rPr lang="pl-PL" dirty="0">
                <a:latin typeface="Calibri Light"/>
                <a:ea typeface="+mn-lt"/>
                <a:cs typeface="+mn-lt"/>
              </a:rPr>
              <a:t> British’. </a:t>
            </a:r>
            <a:r>
              <a:rPr lang="pl-PL" dirty="0" err="1" smtClean="0">
                <a:latin typeface="Calibri Light"/>
                <a:ea typeface="+mn-lt"/>
                <a:cs typeface="+mn-lt"/>
              </a:rPr>
              <a:t>It</a:t>
            </a:r>
            <a:r>
              <a:rPr lang="pl-PL" dirty="0" smtClean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 smtClean="0">
                <a:latin typeface="Calibri Light"/>
                <a:ea typeface="+mn-lt"/>
                <a:cs typeface="+mn-lt"/>
              </a:rPr>
              <a:t>is</a:t>
            </a:r>
            <a:r>
              <a:rPr lang="pl-PL" dirty="0" smtClean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variously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referred</a:t>
            </a:r>
            <a:r>
              <a:rPr lang="pl-PL" dirty="0">
                <a:latin typeface="Calibri Light"/>
                <a:ea typeface="+mn-lt"/>
                <a:cs typeface="+mn-lt"/>
              </a:rPr>
              <a:t> to as the ‘</a:t>
            </a:r>
            <a:r>
              <a:rPr lang="pl-PL" dirty="0" err="1">
                <a:latin typeface="Calibri Light"/>
                <a:ea typeface="+mn-lt"/>
                <a:cs typeface="+mn-lt"/>
              </a:rPr>
              <a:t>Queen’s</a:t>
            </a:r>
            <a:r>
              <a:rPr lang="pl-PL" dirty="0">
                <a:latin typeface="Calibri Light"/>
                <a:ea typeface="+mn-lt"/>
                <a:cs typeface="+mn-lt"/>
              </a:rPr>
              <a:t> English’, ‘BBC English’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‘Oxford English’. </a:t>
            </a:r>
            <a:r>
              <a:rPr lang="pl-PL" dirty="0" err="1" smtClean="0">
                <a:latin typeface="Calibri Light"/>
                <a:ea typeface="+mn-lt"/>
                <a:cs typeface="+mn-lt"/>
              </a:rPr>
              <a:t>It’s</a:t>
            </a:r>
            <a:r>
              <a:rPr lang="pl-PL" dirty="0" smtClean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often</a:t>
            </a:r>
            <a:r>
              <a:rPr lang="pl-PL" dirty="0">
                <a:latin typeface="Calibri Light"/>
                <a:ea typeface="+mn-lt"/>
                <a:cs typeface="+mn-lt"/>
              </a:rPr>
              <a:t> associated with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middle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upper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classes</a:t>
            </a:r>
            <a:r>
              <a:rPr lang="pl-PL" dirty="0">
                <a:latin typeface="Calibri Light"/>
                <a:ea typeface="+mn-lt"/>
                <a:cs typeface="+mn-lt"/>
              </a:rPr>
              <a:t>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you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would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typically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hear</a:t>
            </a:r>
            <a:r>
              <a:rPr lang="pl-PL" dirty="0">
                <a:latin typeface="Calibri Light"/>
                <a:ea typeface="+mn-lt"/>
                <a:cs typeface="+mn-lt"/>
              </a:rPr>
              <a:t> on BBC News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in period drama </a:t>
            </a:r>
            <a:r>
              <a:rPr lang="pl-PL" dirty="0" err="1">
                <a:latin typeface="Calibri Light"/>
                <a:ea typeface="+mn-lt"/>
                <a:cs typeface="+mn-lt"/>
              </a:rPr>
              <a:t>series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as </a:t>
            </a:r>
            <a:r>
              <a:rPr lang="pl-PL" dirty="0" err="1">
                <a:latin typeface="Calibri Light"/>
                <a:ea typeface="+mn-lt"/>
                <a:cs typeface="+mn-lt"/>
              </a:rPr>
              <a:t>Downtown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Abbey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Bridgerton</a:t>
            </a:r>
            <a:r>
              <a:rPr lang="pl-PL" dirty="0">
                <a:latin typeface="Calibri Light"/>
                <a:ea typeface="+mn-lt"/>
                <a:cs typeface="+mn-lt"/>
              </a:rPr>
              <a:t>. RP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probably</a:t>
            </a:r>
            <a:r>
              <a:rPr lang="pl-PL" dirty="0">
                <a:latin typeface="Calibri Light"/>
                <a:ea typeface="+mn-lt"/>
                <a:cs typeface="+mn-lt"/>
              </a:rPr>
              <a:t> the most </a:t>
            </a:r>
            <a:r>
              <a:rPr lang="pl-PL" dirty="0" err="1">
                <a:latin typeface="Calibri Light"/>
                <a:ea typeface="+mn-lt"/>
                <a:cs typeface="+mn-lt"/>
              </a:rPr>
              <a:t>widely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studied</a:t>
            </a:r>
            <a:r>
              <a:rPr lang="pl-PL" dirty="0">
                <a:latin typeface="Calibri Light"/>
                <a:ea typeface="+mn-lt"/>
                <a:cs typeface="+mn-lt"/>
              </a:rPr>
              <a:t> and most </a:t>
            </a:r>
            <a:r>
              <a:rPr lang="pl-PL" dirty="0" err="1">
                <a:latin typeface="Calibri Light"/>
                <a:ea typeface="+mn-lt"/>
                <a:cs typeface="+mn-lt"/>
              </a:rPr>
              <a:t>frequently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described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variety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spoken</a:t>
            </a:r>
            <a:r>
              <a:rPr lang="pl-PL" dirty="0">
                <a:latin typeface="Calibri Light"/>
                <a:ea typeface="+mn-lt"/>
                <a:cs typeface="+mn-lt"/>
              </a:rPr>
              <a:t> English in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world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yet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recent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estimates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suggest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only</a:t>
            </a:r>
            <a:r>
              <a:rPr lang="pl-PL" dirty="0">
                <a:latin typeface="Calibri Light"/>
                <a:ea typeface="+mn-lt"/>
                <a:cs typeface="+mn-lt"/>
              </a:rPr>
              <a:t> 3% of the UK </a:t>
            </a:r>
            <a:r>
              <a:rPr lang="pl-PL" dirty="0" err="1">
                <a:latin typeface="Calibri Light"/>
                <a:ea typeface="+mn-lt"/>
                <a:cs typeface="+mn-lt"/>
              </a:rPr>
              <a:t>population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speak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.  It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on </a:t>
            </a:r>
            <a:r>
              <a:rPr lang="pl-PL" dirty="0" err="1">
                <a:latin typeface="Calibri Light"/>
                <a:ea typeface="+mn-lt"/>
                <a:cs typeface="+mn-lt"/>
              </a:rPr>
              <a:t>which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phonemic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transcriptions</a:t>
            </a:r>
            <a:r>
              <a:rPr lang="pl-PL" dirty="0">
                <a:latin typeface="Calibri Light"/>
                <a:ea typeface="+mn-lt"/>
                <a:cs typeface="+mn-lt"/>
              </a:rPr>
              <a:t> in </a:t>
            </a:r>
            <a:r>
              <a:rPr lang="pl-PL" dirty="0" err="1">
                <a:latin typeface="Calibri Light"/>
                <a:ea typeface="+mn-lt"/>
                <a:cs typeface="+mn-lt"/>
              </a:rPr>
              <a:t>dictionaries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based</a:t>
            </a:r>
            <a:r>
              <a:rPr lang="pl-PL" dirty="0">
                <a:latin typeface="Calibri Light"/>
                <a:ea typeface="+mn-lt"/>
                <a:cs typeface="+mn-lt"/>
              </a:rPr>
              <a:t>,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widely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used</a:t>
            </a:r>
            <a:r>
              <a:rPr lang="pl-PL" dirty="0">
                <a:latin typeface="Calibri Light"/>
                <a:ea typeface="+mn-lt"/>
                <a:cs typeface="+mn-lt"/>
              </a:rPr>
              <a:t> (in </a:t>
            </a:r>
            <a:r>
              <a:rPr lang="pl-PL" dirty="0" err="1">
                <a:latin typeface="Calibri Light"/>
                <a:ea typeface="+mn-lt"/>
                <a:cs typeface="+mn-lt"/>
              </a:rPr>
              <a:t>competition</a:t>
            </a:r>
            <a:r>
              <a:rPr lang="pl-PL" dirty="0">
                <a:latin typeface="Calibri Light"/>
                <a:ea typeface="+mn-lt"/>
                <a:cs typeface="+mn-lt"/>
              </a:rPr>
              <a:t> with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b="1" dirty="0">
                <a:ea typeface="+mn-lt"/>
                <a:cs typeface="+mn-lt"/>
              </a:rPr>
              <a:t>General American</a:t>
            </a:r>
            <a:r>
              <a:rPr lang="pl-PL" dirty="0">
                <a:ea typeface="+mn-lt"/>
                <a:cs typeface="+mn-lt"/>
              </a:rPr>
              <a:t>) for </a:t>
            </a:r>
            <a:r>
              <a:rPr lang="pl-PL" dirty="0" err="1">
                <a:ea typeface="+mn-lt"/>
                <a:cs typeface="+mn-lt"/>
              </a:rPr>
              <a:t>teaching</a:t>
            </a:r>
            <a:r>
              <a:rPr lang="pl-PL" dirty="0">
                <a:ea typeface="+mn-lt"/>
                <a:cs typeface="+mn-lt"/>
              </a:rPr>
              <a:t> English as a foreign </a:t>
            </a:r>
            <a:r>
              <a:rPr lang="pl-PL" dirty="0" err="1">
                <a:ea typeface="+mn-lt"/>
                <a:cs typeface="+mn-lt"/>
              </a:rPr>
              <a:t>language</a:t>
            </a:r>
            <a:r>
              <a:rPr lang="pl-PL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characteristics</a:t>
            </a:r>
            <a:r>
              <a:rPr lang="pl-PL" dirty="0">
                <a:latin typeface="Calibri Light"/>
                <a:ea typeface="+mn-lt"/>
                <a:cs typeface="+mn-lt"/>
              </a:rPr>
              <a:t> of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Received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Pronunciation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the ‘r’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end of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isn’t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so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mother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muh-thuh</a:t>
            </a:r>
            <a:r>
              <a:rPr lang="pl-PL" dirty="0">
                <a:latin typeface="Calibri Light"/>
                <a:ea typeface="+mn-lt"/>
                <a:cs typeface="+mn-lt"/>
              </a:rPr>
              <a:t>.” </a:t>
            </a:r>
            <a:r>
              <a:rPr lang="pl-PL" dirty="0" err="1">
                <a:latin typeface="Calibri Light"/>
                <a:ea typeface="+mn-lt"/>
                <a:cs typeface="+mn-lt"/>
              </a:rPr>
              <a:t>Additionally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certain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as “</a:t>
            </a:r>
            <a:r>
              <a:rPr lang="pl-PL" dirty="0" err="1">
                <a:latin typeface="Calibri Light"/>
                <a:ea typeface="+mn-lt"/>
                <a:cs typeface="+mn-lt"/>
              </a:rPr>
              <a:t>chance</a:t>
            </a:r>
            <a:r>
              <a:rPr lang="pl-PL" dirty="0">
                <a:latin typeface="Calibri Light"/>
                <a:ea typeface="+mn-lt"/>
                <a:cs typeface="+mn-lt"/>
              </a:rPr>
              <a:t>,” “</a:t>
            </a:r>
            <a:r>
              <a:rPr lang="pl-PL" dirty="0" err="1">
                <a:latin typeface="Calibri Light"/>
                <a:ea typeface="+mn-lt"/>
                <a:cs typeface="+mn-lt"/>
              </a:rPr>
              <a:t>bath</a:t>
            </a:r>
            <a:r>
              <a:rPr lang="pl-PL" dirty="0">
                <a:latin typeface="Calibri Light"/>
                <a:ea typeface="+mn-lt"/>
                <a:cs typeface="+mn-lt"/>
              </a:rPr>
              <a:t>,” and “dance”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with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long-sounding</a:t>
            </a:r>
            <a:r>
              <a:rPr lang="pl-PL" dirty="0">
                <a:latin typeface="Calibri Light"/>
                <a:ea typeface="+mn-lt"/>
                <a:cs typeface="+mn-lt"/>
              </a:rPr>
              <a:t> A as in “</a:t>
            </a:r>
            <a:r>
              <a:rPr lang="pl-PL" dirty="0" err="1">
                <a:latin typeface="Calibri Light"/>
                <a:ea typeface="+mn-lt"/>
                <a:cs typeface="+mn-lt"/>
              </a:rPr>
              <a:t>father</a:t>
            </a:r>
            <a:r>
              <a:rPr lang="pl-PL" dirty="0">
                <a:latin typeface="Calibri Light"/>
                <a:ea typeface="+mn-lt"/>
                <a:cs typeface="+mn-lt"/>
              </a:rPr>
              <a:t>.”</a:t>
            </a:r>
            <a:endParaRPr lang="pl-PL" dirty="0">
              <a:latin typeface="Calibri Light"/>
              <a:cs typeface="Calibri" panose="020F0502020204030204"/>
            </a:endParaRPr>
          </a:p>
          <a:p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931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EF9C3EB-90FD-CDF3-AD3B-D2FD5E4F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0300"/>
            <a:ext cx="10515600" cy="1325563"/>
          </a:xfrm>
        </p:spPr>
        <p:txBody>
          <a:bodyPr>
            <a:normAutofit/>
          </a:bodyPr>
          <a:lstStyle/>
          <a:p>
            <a:r>
              <a:rPr lang="pl-PL" b="1" dirty="0" err="1">
                <a:latin typeface="Aharoni"/>
                <a:cs typeface="Calibri Light"/>
              </a:rPr>
              <a:t>Cockney</a:t>
            </a:r>
            <a:endParaRPr lang="pl-PL" b="1">
              <a:latin typeface="Aharoni"/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2A4789B-70BB-315A-62A0-A34FAB12F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9" y="802666"/>
            <a:ext cx="7812067" cy="61154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None/>
            </a:pPr>
            <a:r>
              <a:rPr lang="pl-PL" b="1" dirty="0" err="1">
                <a:latin typeface="Calibri Light"/>
                <a:ea typeface="+mn-lt"/>
                <a:cs typeface="+mn-lt"/>
              </a:rPr>
              <a:t>Cockney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of the 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language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traditionally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spoken</a:t>
            </a:r>
            <a:r>
              <a:rPr lang="pl-PL" dirty="0">
                <a:latin typeface="Calibri Light"/>
                <a:ea typeface="+mn-lt"/>
                <a:cs typeface="+mn-lt"/>
              </a:rPr>
              <a:t> by </a:t>
            </a:r>
            <a:r>
              <a:rPr lang="pl-PL" dirty="0" err="1">
                <a:latin typeface="Calibri Light"/>
                <a:ea typeface="+mn-lt"/>
                <a:cs typeface="+mn-lt"/>
              </a:rPr>
              <a:t>working-class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Londoners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Cockney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often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used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refer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anyone</a:t>
            </a:r>
            <a:r>
              <a:rPr lang="pl-PL" dirty="0">
                <a:latin typeface="Calibri Light"/>
                <a:ea typeface="+mn-lt"/>
                <a:cs typeface="+mn-lt"/>
              </a:rPr>
              <a:t> from London—in </a:t>
            </a:r>
            <a:r>
              <a:rPr lang="pl-PL" dirty="0" err="1">
                <a:latin typeface="Calibri Light"/>
                <a:ea typeface="+mn-lt"/>
                <a:cs typeface="+mn-lt"/>
              </a:rPr>
              <a:t>particular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from</a:t>
            </a:r>
            <a:r>
              <a:rPr lang="pl-PL">
                <a:latin typeface="Calibri Light"/>
                <a:ea typeface="+mn-lt"/>
                <a:cs typeface="+mn-lt"/>
              </a:rPr>
              <a:t> </a:t>
            </a:r>
            <a:r>
              <a:rPr lang="pl-PL" smtClean="0">
                <a:latin typeface="Calibri Light"/>
                <a:ea typeface="+mn-lt"/>
                <a:cs typeface="+mn-lt"/>
              </a:rPr>
              <a:t>East </a:t>
            </a:r>
            <a:r>
              <a:rPr lang="pl-PL" dirty="0" err="1">
                <a:latin typeface="Calibri Light"/>
                <a:ea typeface="+mn-lt"/>
                <a:cs typeface="+mn-lt"/>
              </a:rPr>
              <a:t>End</a:t>
            </a:r>
            <a:r>
              <a:rPr lang="pl-PL" dirty="0" smtClean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 smtClean="0">
                <a:latin typeface="Calibri Light"/>
                <a:ea typeface="+mn-lt"/>
                <a:cs typeface="+mn-lt"/>
              </a:rPr>
              <a:t>It’</a:t>
            </a:r>
            <a:r>
              <a:rPr lang="pl-PL" dirty="0" err="1" smtClean="0">
                <a:latin typeface="Calibri Light"/>
                <a:ea typeface="Calibri Light"/>
                <a:cs typeface="Calibri Light"/>
              </a:rPr>
              <a:t>s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probably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the most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iconic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of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them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all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and one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that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instantly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recognizable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.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Cockney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was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born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as the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dialect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of the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working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ea typeface="Calibri Light"/>
                <a:cs typeface="Calibri Light"/>
              </a:rPr>
              <a:t>classes</a:t>
            </a:r>
            <a:r>
              <a:rPr lang="pl-PL" dirty="0">
                <a:latin typeface="Calibri Light"/>
                <a:ea typeface="Calibri Light"/>
                <a:cs typeface="Calibri Light"/>
              </a:rPr>
              <a:t> in the East End of London.</a:t>
            </a:r>
            <a:endParaRPr lang="pl-PL" dirty="0">
              <a:ea typeface="+mn-lt"/>
              <a:cs typeface="+mn-lt"/>
            </a:endParaRPr>
          </a:p>
          <a:p>
            <a:pPr>
              <a:buNone/>
            </a:pPr>
            <a:endParaRPr lang="pl-PL" dirty="0">
              <a:ea typeface="Calibri"/>
              <a:cs typeface="Calibri"/>
            </a:endParaRPr>
          </a:p>
          <a:p>
            <a:pPr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The </a:t>
            </a:r>
            <a:r>
              <a:rPr lang="pl-PL" dirty="0" err="1">
                <a:latin typeface="Calibri Light"/>
                <a:ea typeface="+mn-lt"/>
                <a:cs typeface="+mn-lt"/>
              </a:rPr>
              <a:t>Cockney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characterized</a:t>
            </a:r>
            <a:r>
              <a:rPr lang="pl-PL" dirty="0">
                <a:latin typeface="Calibri Light"/>
                <a:ea typeface="+mn-lt"/>
                <a:cs typeface="+mn-lt"/>
              </a:rPr>
              <a:t> by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letter</a:t>
            </a:r>
            <a:r>
              <a:rPr lang="pl-PL" dirty="0">
                <a:latin typeface="Calibri Light"/>
                <a:ea typeface="+mn-lt"/>
                <a:cs typeface="+mn-lt"/>
              </a:rPr>
              <a:t> ‘t’ </a:t>
            </a:r>
            <a:r>
              <a:rPr lang="pl-PL" dirty="0" err="1">
                <a:latin typeface="Calibri Light"/>
                <a:ea typeface="+mn-lt"/>
                <a:cs typeface="+mn-lt"/>
              </a:rPr>
              <a:t>being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with less </a:t>
            </a:r>
            <a:r>
              <a:rPr lang="pl-PL" dirty="0" err="1">
                <a:latin typeface="Calibri Light"/>
                <a:ea typeface="+mn-lt"/>
                <a:cs typeface="+mn-lt"/>
              </a:rPr>
              <a:t>intensity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almost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ignored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altogether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This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called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glottal</a:t>
            </a:r>
            <a:r>
              <a:rPr lang="pl-PL" dirty="0">
                <a:latin typeface="Calibri Light"/>
                <a:ea typeface="+mn-lt"/>
                <a:cs typeface="+mn-lt"/>
              </a:rPr>
              <a:t> stop in </a:t>
            </a:r>
            <a:r>
              <a:rPr lang="pl-PL" dirty="0" err="1">
                <a:latin typeface="Calibri Light"/>
                <a:ea typeface="+mn-lt"/>
                <a:cs typeface="+mn-lt"/>
              </a:rPr>
              <a:t>phonetics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Therefore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better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beh</a:t>
            </a:r>
            <a:r>
              <a:rPr lang="pl-PL" dirty="0">
                <a:latin typeface="Calibri Light"/>
                <a:ea typeface="+mn-lt"/>
                <a:cs typeface="+mn-lt"/>
              </a:rPr>
              <a:t>-uh.”</a:t>
            </a:r>
          </a:p>
          <a:p>
            <a:pPr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Letters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beginning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get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dropped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as the ‘h’ in front of “</a:t>
            </a:r>
            <a:r>
              <a:rPr lang="pl-PL" dirty="0" err="1">
                <a:latin typeface="Calibri Light"/>
                <a:ea typeface="+mn-lt"/>
                <a:cs typeface="+mn-lt"/>
              </a:rPr>
              <a:t>head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would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“ed.”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vowel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get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shifted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day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die</a:t>
            </a:r>
            <a:r>
              <a:rPr lang="pl-PL" dirty="0">
                <a:latin typeface="Calibri Light"/>
                <a:ea typeface="+mn-lt"/>
                <a:cs typeface="+mn-lt"/>
              </a:rPr>
              <a:t>,” and “</a:t>
            </a:r>
            <a:r>
              <a:rPr lang="pl-PL" dirty="0" err="1">
                <a:latin typeface="Calibri Light"/>
                <a:ea typeface="+mn-lt"/>
                <a:cs typeface="+mn-lt"/>
              </a:rPr>
              <a:t>buy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“boy.”</a:t>
            </a:r>
          </a:p>
          <a:p>
            <a:pPr marL="0" indent="0">
              <a:buNone/>
            </a:pPr>
            <a:endParaRPr lang="pl-PL" dirty="0">
              <a:cs typeface="Calibri"/>
            </a:endParaRPr>
          </a:p>
        </p:txBody>
      </p:sp>
      <p:pic>
        <p:nvPicPr>
          <p:cNvPr id="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xmlns="" id="{9ECD30BB-95B9-C947-0DB4-8ABB8F48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401" y="421710"/>
            <a:ext cx="3692949" cy="5972826"/>
          </a:xfrm>
          <a:prstGeom prst="rect">
            <a:avLst/>
          </a:prstGeom>
        </p:spPr>
      </p:pic>
      <p:sp>
        <p:nvSpPr>
          <p:cNvPr id="5" name="Strzałka: w prawo 4">
            <a:extLst>
              <a:ext uri="{FF2B5EF4-FFF2-40B4-BE49-F238E27FC236}">
                <a16:creationId xmlns:a16="http://schemas.microsoft.com/office/drawing/2014/main" xmlns="" id="{2BAC5B60-A95C-9146-2F6A-DFAE16E2E2F8}"/>
              </a:ext>
            </a:extLst>
          </p:cNvPr>
          <p:cNvSpPr/>
          <p:nvPr/>
        </p:nvSpPr>
        <p:spPr>
          <a:xfrm rot="1260000">
            <a:off x="10250631" y="4671445"/>
            <a:ext cx="751562" cy="32358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xmlns="" id="{6ADC3D00-8284-2E3B-3743-56F60DF0A258}"/>
              </a:ext>
            </a:extLst>
          </p:cNvPr>
          <p:cNvSpPr txBox="1"/>
          <p:nvPr/>
        </p:nvSpPr>
        <p:spPr>
          <a:xfrm>
            <a:off x="10222151" y="4167905"/>
            <a:ext cx="24509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>
                <a:cs typeface="Calibri"/>
              </a:rPr>
              <a:t>(London)</a:t>
            </a:r>
          </a:p>
        </p:txBody>
      </p:sp>
    </p:spTree>
    <p:extLst>
      <p:ext uri="{BB962C8B-B14F-4D97-AF65-F5344CB8AC3E}">
        <p14:creationId xmlns:p14="http://schemas.microsoft.com/office/powerpoint/2010/main" xmlns="" val="389752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47B4621-DA85-555D-F491-B7FBFFC0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24" y="73733"/>
            <a:ext cx="10515600" cy="1325563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Yorkshire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4B63DE7-589D-15AF-737E-814D2E5BB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16" y="1220201"/>
            <a:ext cx="7279709" cy="5687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The Yorkshire </a:t>
            </a:r>
            <a:r>
              <a:rPr lang="pl-PL" dirty="0" err="1">
                <a:latin typeface="Calibri Light"/>
                <a:ea typeface="+mn-lt"/>
                <a:cs typeface="+mn-lt"/>
              </a:rPr>
              <a:t>dialect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native to Northern England, spoken in the largest county in the UK, Yorkshire. Home to Leeds, York, and Sheffield you can imagine that there is actually a lot of variation within the Yorkshire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. The Yorkshire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many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regional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often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butt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jokes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This</a:t>
            </a:r>
            <a:r>
              <a:rPr lang="pl-PL" dirty="0">
                <a:latin typeface="Calibri Light"/>
                <a:ea typeface="+mn-lt"/>
                <a:cs typeface="+mn-lt"/>
              </a:rPr>
              <a:t>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can</a:t>
            </a:r>
            <a:r>
              <a:rPr lang="pl-PL" dirty="0">
                <a:latin typeface="Calibri Light"/>
                <a:ea typeface="+mn-lt"/>
                <a:cs typeface="+mn-lt"/>
              </a:rPr>
              <a:t> be </a:t>
            </a:r>
            <a:r>
              <a:rPr lang="pl-PL" dirty="0" err="1">
                <a:latin typeface="Calibri Light"/>
                <a:ea typeface="+mn-lt"/>
                <a:cs typeface="+mn-lt"/>
              </a:rPr>
              <a:t>difficult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explain</a:t>
            </a:r>
            <a:r>
              <a:rPr lang="pl-PL" dirty="0">
                <a:latin typeface="Calibri Light"/>
                <a:ea typeface="+mn-lt"/>
                <a:cs typeface="+mn-lt"/>
              </a:rPr>
              <a:t>, but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characterized</a:t>
            </a:r>
            <a:r>
              <a:rPr lang="pl-PL" dirty="0">
                <a:latin typeface="Calibri Light"/>
                <a:ea typeface="+mn-lt"/>
                <a:cs typeface="+mn-lt"/>
              </a:rPr>
              <a:t> by a </a:t>
            </a:r>
            <a:r>
              <a:rPr lang="pl-PL" dirty="0" err="1">
                <a:latin typeface="Calibri Light"/>
                <a:ea typeface="+mn-lt"/>
                <a:cs typeface="+mn-lt"/>
              </a:rPr>
              <a:t>flat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yet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friendly-sounding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pronunciation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Furthermore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normally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have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‘</a:t>
            </a:r>
            <a:r>
              <a:rPr lang="pl-PL" dirty="0" err="1">
                <a:latin typeface="Calibri Light"/>
                <a:ea typeface="+mn-lt"/>
                <a:cs typeface="+mn-lt"/>
              </a:rPr>
              <a:t>ee</a:t>
            </a:r>
            <a:r>
              <a:rPr lang="pl-PL" dirty="0">
                <a:latin typeface="Calibri Light"/>
                <a:ea typeface="+mn-lt"/>
                <a:cs typeface="+mn-lt"/>
              </a:rPr>
              <a:t>’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end are pronounced ‘eh.’ For example, “happy” sounds more like “hap-peh.</a:t>
            </a:r>
            <a:endParaRPr lang="pl-PL">
              <a:latin typeface="Calibri Light"/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</p:txBody>
      </p:sp>
      <p:pic>
        <p:nvPicPr>
          <p:cNvPr id="4" name="Grafika 4">
            <a:extLst>
              <a:ext uri="{FF2B5EF4-FFF2-40B4-BE49-F238E27FC236}">
                <a16:creationId xmlns:a16="http://schemas.microsoft.com/office/drawing/2014/main" xmlns="" id="{E1540C2A-D02F-2634-5D9F-FED6DB3D4D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4091" y="969819"/>
            <a:ext cx="4256466" cy="519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399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790A121-7EFF-3931-CAEA-01C50725B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59" y="224"/>
            <a:ext cx="10515600" cy="1325563"/>
          </a:xfrm>
        </p:spPr>
        <p:txBody>
          <a:bodyPr/>
          <a:lstStyle/>
          <a:p>
            <a:r>
              <a:rPr lang="pl-PL" b="1" dirty="0">
                <a:latin typeface="Aharoni"/>
                <a:cs typeface="Calibri Light"/>
              </a:rPr>
              <a:t>Scottish</a:t>
            </a:r>
            <a:endParaRPr lang="pl-PL" b="1" dirty="0">
              <a:latin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CB74EF2-C916-ACC0-6182-C00F024C9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89" y="891907"/>
            <a:ext cx="7156360" cy="596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Of 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course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, 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you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 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will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 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understand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scottish 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people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. </a:t>
            </a:r>
            <a:r>
              <a:rPr lang="pl-PL" dirty="0" err="1">
                <a:solidFill>
                  <a:srgbClr val="020202"/>
                </a:solidFill>
                <a:latin typeface="Calibri Light"/>
                <a:ea typeface="Roboto"/>
                <a:cs typeface="+mn-lt"/>
              </a:rPr>
              <a:t>Besides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they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mostly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use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their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 err="1">
                <a:latin typeface="Calibri Light"/>
                <a:ea typeface="+mn-lt"/>
                <a:cs typeface="+mn-lt"/>
              </a:rPr>
              <a:t>own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language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only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when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talking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fellow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Scots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 dirty="0">
              <a:solidFill>
                <a:srgbClr val="000000"/>
              </a:solidFill>
              <a:latin typeface="Calibri Light"/>
              <a:ea typeface="Roboto"/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solidFill>
                <a:srgbClr val="000000"/>
              </a:solidFill>
              <a:latin typeface="Calibri Light"/>
              <a:ea typeface="Roboto"/>
              <a:cs typeface="Calibri" panose="020F0502020204030204"/>
            </a:endParaRPr>
          </a:p>
          <a:p>
            <a:pPr marL="0" indent="0">
              <a:buNone/>
            </a:pP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Some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defining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features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of the Scottish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accent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is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that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any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r’s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are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generally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rolled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and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vowel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sounds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are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elongated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. For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example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, the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word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“face”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is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pronounced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 “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fay</a:t>
            </a:r>
            <a:r>
              <a:rPr lang="pl-PL" dirty="0">
                <a:solidFill>
                  <a:srgbClr val="020202"/>
                </a:solidFill>
                <a:latin typeface="Calibri Light"/>
                <a:ea typeface="Roboto"/>
                <a:cs typeface="Roboto"/>
              </a:rPr>
              <a:t>-ce.”</a:t>
            </a:r>
            <a:r>
              <a:rPr lang="pl-PL" err="1">
                <a:solidFill>
                  <a:srgbClr val="020202"/>
                </a:solidFill>
                <a:latin typeface="Calibri Light"/>
                <a:ea typeface="Roboto"/>
                <a:cs typeface="+mn-lt"/>
              </a:rPr>
              <a:t>A</a:t>
            </a:r>
            <a:r>
              <a:rPr lang="pl-PL" err="1">
                <a:latin typeface="Calibri Light"/>
                <a:ea typeface="+mn-lt"/>
                <a:cs typeface="+mn-lt"/>
              </a:rPr>
              <a:t>part</a:t>
            </a:r>
            <a:r>
              <a:rPr lang="pl-PL" dirty="0">
                <a:latin typeface="Calibri Light"/>
                <a:ea typeface="+mn-lt"/>
                <a:cs typeface="+mn-lt"/>
              </a:rPr>
              <a:t> from the </a:t>
            </a:r>
            <a:r>
              <a:rPr lang="pl-PL" err="1">
                <a:latin typeface="Calibri Light"/>
                <a:ea typeface="+mn-lt"/>
                <a:cs typeface="+mn-lt"/>
              </a:rPr>
              <a:t>rolled</a:t>
            </a:r>
            <a:r>
              <a:rPr lang="pl-PL" dirty="0">
                <a:latin typeface="Calibri Light"/>
                <a:ea typeface="+mn-lt"/>
                <a:cs typeface="+mn-lt"/>
              </a:rPr>
              <a:t> ‘r’ and the </a:t>
            </a:r>
            <a:r>
              <a:rPr lang="pl-PL" err="1">
                <a:latin typeface="Calibri Light"/>
                <a:ea typeface="+mn-lt"/>
                <a:cs typeface="+mn-lt"/>
              </a:rPr>
              <a:t>characteristic</a:t>
            </a:r>
            <a:r>
              <a:rPr lang="pl-PL" dirty="0">
                <a:latin typeface="Calibri Light"/>
                <a:ea typeface="+mn-lt"/>
                <a:cs typeface="+mn-lt"/>
              </a:rPr>
              <a:t> ‘</a:t>
            </a:r>
            <a:r>
              <a:rPr lang="pl-PL" err="1">
                <a:latin typeface="Calibri Light"/>
                <a:ea typeface="+mn-lt"/>
                <a:cs typeface="+mn-lt"/>
              </a:rPr>
              <a:t>ch</a:t>
            </a:r>
            <a:r>
              <a:rPr lang="pl-PL" dirty="0">
                <a:latin typeface="Calibri Light"/>
                <a:ea typeface="+mn-lt"/>
                <a:cs typeface="+mn-lt"/>
              </a:rPr>
              <a:t>’ (as in loch) </a:t>
            </a:r>
            <a:r>
              <a:rPr lang="pl-PL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, most of the </a:t>
            </a:r>
            <a:r>
              <a:rPr lang="pl-PL" err="1">
                <a:latin typeface="Calibri Light"/>
                <a:ea typeface="+mn-lt"/>
                <a:cs typeface="+mn-lt"/>
              </a:rPr>
              <a:t>differences</a:t>
            </a:r>
            <a:r>
              <a:rPr lang="pl-PL" dirty="0">
                <a:latin typeface="Calibri Light"/>
                <a:ea typeface="+mn-lt"/>
                <a:cs typeface="+mn-lt"/>
              </a:rPr>
              <a:t> in </a:t>
            </a:r>
            <a:r>
              <a:rPr lang="pl-PL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alone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between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err="1">
                <a:latin typeface="Calibri Light"/>
                <a:ea typeface="+mn-lt"/>
                <a:cs typeface="+mn-lt"/>
              </a:rPr>
              <a:t>south</a:t>
            </a:r>
            <a:r>
              <a:rPr lang="pl-PL" dirty="0">
                <a:latin typeface="Calibri Light"/>
                <a:ea typeface="+mn-lt"/>
                <a:cs typeface="+mn-lt"/>
              </a:rPr>
              <a:t> of England and the </a:t>
            </a:r>
            <a:r>
              <a:rPr lang="pl-PL" err="1">
                <a:latin typeface="Calibri Light"/>
                <a:ea typeface="+mn-lt"/>
                <a:cs typeface="+mn-lt"/>
              </a:rPr>
              <a:t>north</a:t>
            </a:r>
            <a:r>
              <a:rPr lang="pl-PL" dirty="0">
                <a:latin typeface="Calibri Light"/>
                <a:ea typeface="+mn-lt"/>
                <a:cs typeface="+mn-lt"/>
              </a:rPr>
              <a:t> of Scotland </a:t>
            </a:r>
            <a:r>
              <a:rPr lang="pl-PL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in the </a:t>
            </a:r>
            <a:r>
              <a:rPr lang="pl-PL" err="1">
                <a:latin typeface="Calibri Light"/>
                <a:ea typeface="+mn-lt"/>
                <a:cs typeface="+mn-lt"/>
              </a:rPr>
              <a:t>vowels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>
              <a:solidFill>
                <a:srgbClr val="000000"/>
              </a:solidFill>
              <a:latin typeface="Calibri Light"/>
              <a:ea typeface="Roboto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xmlns="" id="{8DCF312F-8E30-E828-AB69-52EF04621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03" y="352023"/>
            <a:ext cx="3695450" cy="6164687"/>
          </a:xfrm>
          <a:prstGeom prst="rect">
            <a:avLst/>
          </a:prstGeom>
        </p:spPr>
      </p:pic>
      <p:sp>
        <p:nvSpPr>
          <p:cNvPr id="5" name="Strzałka: w prawo 4">
            <a:extLst>
              <a:ext uri="{FF2B5EF4-FFF2-40B4-BE49-F238E27FC236}">
                <a16:creationId xmlns:a16="http://schemas.microsoft.com/office/drawing/2014/main" xmlns="" id="{5269CE56-7A6A-200B-7744-98B12E82A1C8}"/>
              </a:ext>
            </a:extLst>
          </p:cNvPr>
          <p:cNvSpPr/>
          <p:nvPr/>
        </p:nvSpPr>
        <p:spPr>
          <a:xfrm rot="19680000">
            <a:off x="8945736" y="3301961"/>
            <a:ext cx="686873" cy="25757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E6664484-78B0-7B73-7A7F-699E4181EA76}"/>
              </a:ext>
            </a:extLst>
          </p:cNvPr>
          <p:cNvSpPr txBox="1"/>
          <p:nvPr/>
        </p:nvSpPr>
        <p:spPr>
          <a:xfrm>
            <a:off x="7926007" y="3064233"/>
            <a:ext cx="12406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>
                <a:cs typeface="Calibri"/>
              </a:rPr>
              <a:t>(Scotland)</a:t>
            </a:r>
          </a:p>
        </p:txBody>
      </p:sp>
    </p:spTree>
    <p:extLst>
      <p:ext uri="{BB962C8B-B14F-4D97-AF65-F5344CB8AC3E}">
        <p14:creationId xmlns:p14="http://schemas.microsoft.com/office/powerpoint/2010/main" xmlns="" val="355453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17ADE25-C63F-7122-6127-53C99F2B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50" y="-52080"/>
            <a:ext cx="10515600" cy="1325563"/>
          </a:xfrm>
        </p:spPr>
        <p:txBody>
          <a:bodyPr>
            <a:normAutofit/>
          </a:bodyPr>
          <a:lstStyle/>
          <a:p>
            <a:r>
              <a:rPr lang="pl-PL" dirty="0" err="1">
                <a:latin typeface="Aharoni"/>
                <a:cs typeface="Calibri Light"/>
              </a:rPr>
              <a:t>Welsh</a:t>
            </a:r>
            <a:endParaRPr lang="pl-PL" dirty="0" err="1"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769A924-0FA4-613F-05A5-5FF68D0D4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" y="976545"/>
            <a:ext cx="12125321" cy="133472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buNone/>
            </a:pPr>
            <a:r>
              <a:rPr lang="pl-PL" sz="2200" dirty="0">
                <a:latin typeface="Calibri Light"/>
                <a:ea typeface="+mn-lt"/>
                <a:cs typeface="+mn-lt"/>
              </a:rPr>
              <a:t>With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almost</a:t>
            </a:r>
            <a:r>
              <a:rPr lang="pl-PL" sz="2200" dirty="0">
                <a:latin typeface="Calibri Light"/>
                <a:ea typeface="+mn-lt"/>
                <a:cs typeface="+mn-lt"/>
              </a:rPr>
              <a:t> 30% of the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population</a:t>
            </a:r>
            <a:r>
              <a:rPr lang="pl-PL" sz="2200" dirty="0">
                <a:latin typeface="Calibri Light"/>
                <a:ea typeface="+mn-lt"/>
                <a:cs typeface="+mn-lt"/>
              </a:rPr>
              <a:t> of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Wales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speaking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Welsh</a:t>
            </a:r>
            <a:r>
              <a:rPr lang="pl-PL" sz="2200" dirty="0">
                <a:latin typeface="Calibri Light"/>
                <a:ea typeface="+mn-lt"/>
                <a:cs typeface="+mn-lt"/>
              </a:rPr>
              <a:t>,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their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dialect</a:t>
            </a:r>
            <a:r>
              <a:rPr lang="pl-PL" sz="2200" dirty="0">
                <a:latin typeface="Calibri Light"/>
                <a:ea typeface="+mn-lt"/>
                <a:cs typeface="+mn-lt"/>
              </a:rPr>
              <a:t> of English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is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naturally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heavily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influenced</a:t>
            </a:r>
            <a:r>
              <a:rPr lang="pl-PL" sz="2200" dirty="0">
                <a:latin typeface="Calibri Light"/>
                <a:ea typeface="+mn-lt"/>
                <a:cs typeface="+mn-lt"/>
              </a:rPr>
              <a:t> by the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Welsh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language</a:t>
            </a:r>
            <a:r>
              <a:rPr lang="pl-PL" sz="2200" dirty="0">
                <a:latin typeface="Calibri Light"/>
                <a:ea typeface="+mn-lt"/>
                <a:cs typeface="+mn-lt"/>
              </a:rPr>
              <a:t>.</a:t>
            </a:r>
            <a:r>
              <a:rPr lang="pl-PL" sz="2200" b="1" dirty="0">
                <a:latin typeface="Calibri Light"/>
                <a:ea typeface="+mn-lt"/>
                <a:cs typeface="+mn-lt"/>
              </a:rPr>
              <a:t> </a:t>
            </a:r>
            <a:r>
              <a:rPr lang="pl-PL" sz="2200" dirty="0">
                <a:latin typeface="Calibri Light"/>
                <a:ea typeface="+mn-lt"/>
                <a:cs typeface="+mn-lt"/>
              </a:rPr>
              <a:t>The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Welsh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sz="2200" dirty="0">
                <a:latin typeface="Calibri Light"/>
                <a:ea typeface="+mn-lt"/>
                <a:cs typeface="+mn-lt"/>
              </a:rPr>
              <a:t>,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unlike</a:t>
            </a:r>
            <a:r>
              <a:rPr lang="pl-PL" sz="2200" dirty="0">
                <a:latin typeface="Calibri Light"/>
                <a:ea typeface="+mn-lt"/>
                <a:cs typeface="+mn-lt"/>
              </a:rPr>
              <a:t> most </a:t>
            </a:r>
            <a:r>
              <a:rPr lang="pl-PL" sz="2200" u="sng" dirty="0">
                <a:latin typeface="Calibri Light"/>
                <a:ea typeface="+mn-lt"/>
                <a:cs typeface="+mn-lt"/>
              </a:rPr>
              <a:t>British </a:t>
            </a:r>
            <a:r>
              <a:rPr lang="pl-PL" sz="2200" u="sng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sz="2200" dirty="0">
                <a:latin typeface="Calibri Light"/>
                <a:ea typeface="+mn-lt"/>
                <a:cs typeface="+mn-lt"/>
              </a:rPr>
              <a:t>,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has</a:t>
            </a:r>
            <a:r>
              <a:rPr lang="pl-PL" sz="2200" dirty="0">
                <a:latin typeface="Calibri Light"/>
                <a:ea typeface="+mn-lt"/>
                <a:cs typeface="+mn-lt"/>
              </a:rPr>
              <a:t> a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clearly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defined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geographical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area</a:t>
            </a:r>
            <a:r>
              <a:rPr lang="pl-PL" sz="2200" dirty="0">
                <a:latin typeface="Calibri Light"/>
                <a:ea typeface="+mn-lt"/>
                <a:cs typeface="+mn-lt"/>
              </a:rPr>
              <a:t>: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Wales</a:t>
            </a:r>
            <a:r>
              <a:rPr lang="pl-PL" sz="2200" dirty="0">
                <a:latin typeface="Calibri Light"/>
                <a:ea typeface="+mn-lt"/>
                <a:cs typeface="+mn-lt"/>
              </a:rPr>
              <a:t>.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While</a:t>
            </a:r>
            <a:r>
              <a:rPr lang="pl-PL" sz="2200" dirty="0">
                <a:latin typeface="Calibri Light"/>
                <a:ea typeface="+mn-lt"/>
                <a:cs typeface="+mn-lt"/>
              </a:rPr>
              <a:t> part of the </a:t>
            </a:r>
            <a:r>
              <a:rPr lang="pl-PL" sz="2200" u="sng" dirty="0">
                <a:latin typeface="Calibri Light"/>
                <a:ea typeface="+mn-lt"/>
                <a:cs typeface="+mn-lt"/>
              </a:rPr>
              <a:t>United </a:t>
            </a:r>
            <a:r>
              <a:rPr lang="pl-PL" sz="2200" u="sng" dirty="0" err="1">
                <a:latin typeface="Calibri Light"/>
                <a:ea typeface="+mn-lt"/>
                <a:cs typeface="+mn-lt"/>
              </a:rPr>
              <a:t>Kingdom</a:t>
            </a:r>
            <a:r>
              <a:rPr lang="pl-PL" sz="2200" dirty="0">
                <a:latin typeface="Calibri Light"/>
                <a:ea typeface="+mn-lt"/>
                <a:cs typeface="+mn-lt"/>
              </a:rPr>
              <a:t>,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Wales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is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its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own</a:t>
            </a:r>
            <a:r>
              <a:rPr lang="pl-PL" sz="2200" dirty="0">
                <a:latin typeface="Calibri Light"/>
                <a:ea typeface="+mn-lt"/>
                <a:cs typeface="+mn-lt"/>
              </a:rPr>
              <a:t> country.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Welsh</a:t>
            </a:r>
            <a:r>
              <a:rPr lang="pl-PL" sz="2200" dirty="0">
                <a:latin typeface="Calibri Light"/>
                <a:ea typeface="+mn-lt"/>
                <a:cs typeface="+mn-lt"/>
              </a:rPr>
              <a:t> English,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surprisingly</a:t>
            </a:r>
            <a:r>
              <a:rPr lang="pl-PL" sz="2200" dirty="0">
                <a:latin typeface="Calibri Light"/>
                <a:ea typeface="+mn-lt"/>
                <a:cs typeface="+mn-lt"/>
              </a:rPr>
              <a:t>,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is</a:t>
            </a:r>
            <a:r>
              <a:rPr lang="pl-PL" sz="2200" dirty="0">
                <a:latin typeface="Calibri Light"/>
                <a:ea typeface="+mn-lt"/>
                <a:cs typeface="+mn-lt"/>
              </a:rPr>
              <a:t>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arguably</a:t>
            </a:r>
            <a:r>
              <a:rPr lang="pl-PL" sz="2200" dirty="0">
                <a:latin typeface="Calibri Light"/>
                <a:ea typeface="+mn-lt"/>
                <a:cs typeface="+mn-lt"/>
              </a:rPr>
              <a:t> a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younger</a:t>
            </a:r>
            <a:r>
              <a:rPr lang="pl-PL" sz="2200" dirty="0">
                <a:latin typeface="Calibri Light"/>
                <a:ea typeface="+mn-lt"/>
                <a:cs typeface="+mn-lt"/>
              </a:rPr>
              <a:t>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variety</a:t>
            </a:r>
            <a:r>
              <a:rPr lang="pl-PL" sz="2200" dirty="0">
                <a:latin typeface="Calibri Light"/>
                <a:ea typeface="+mn-lt"/>
                <a:cs typeface="+mn-lt"/>
              </a:rPr>
              <a:t>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than</a:t>
            </a:r>
            <a:r>
              <a:rPr lang="pl-PL" sz="2200" dirty="0">
                <a:latin typeface="Calibri Light"/>
                <a:ea typeface="+mn-lt"/>
                <a:cs typeface="+mn-lt"/>
              </a:rPr>
              <a:t> the English 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spoken</a:t>
            </a:r>
            <a:r>
              <a:rPr lang="pl-PL" sz="2200" dirty="0">
                <a:latin typeface="Calibri Light"/>
                <a:ea typeface="+mn-lt"/>
                <a:cs typeface="+mn-lt"/>
              </a:rPr>
              <a:t> in the USA.</a:t>
            </a:r>
          </a:p>
          <a:p>
            <a:pPr>
              <a:buNone/>
            </a:pPr>
            <a:r>
              <a:rPr lang="pl-PL" sz="2200" dirty="0" err="1">
                <a:latin typeface="Calibri Light"/>
                <a:ea typeface="+mn-lt"/>
                <a:cs typeface="+mn-lt"/>
              </a:rPr>
              <a:t>Welsh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is</a:t>
            </a:r>
            <a:r>
              <a:rPr lang="pl-PL" sz="2200" dirty="0">
                <a:latin typeface="Calibri Light"/>
                <a:ea typeface="+mn-lt"/>
                <a:cs typeface="+mn-lt"/>
              </a:rPr>
              <a:t> a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very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friendly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sz="2200" dirty="0">
                <a:latin typeface="Calibri Light"/>
                <a:ea typeface="+mn-lt"/>
                <a:cs typeface="+mn-lt"/>
              </a:rPr>
              <a:t> with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an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interesting</a:t>
            </a:r>
            <a:r>
              <a:rPr lang="pl-PL" sz="2200" dirty="0">
                <a:latin typeface="Calibri Light"/>
                <a:ea typeface="+mn-lt"/>
                <a:cs typeface="+mn-lt"/>
              </a:rPr>
              <a:t>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rhythm</a:t>
            </a:r>
            <a:r>
              <a:rPr lang="pl-PL" sz="2200" dirty="0">
                <a:latin typeface="Calibri Light"/>
                <a:ea typeface="+mn-lt"/>
                <a:cs typeface="+mn-lt"/>
              </a:rPr>
              <a:t> to </a:t>
            </a:r>
            <a:r>
              <a:rPr lang="pl-PL" sz="2200" dirty="0" err="1">
                <a:latin typeface="Calibri Light"/>
                <a:ea typeface="+mn-lt"/>
                <a:cs typeface="+mn-lt"/>
              </a:rPr>
              <a:t>it</a:t>
            </a:r>
            <a:r>
              <a:rPr lang="pl-PL" sz="2200" dirty="0">
                <a:latin typeface="Calibri Light"/>
                <a:ea typeface="+mn-lt"/>
                <a:cs typeface="+mn-lt"/>
              </a:rPr>
              <a:t>.</a:t>
            </a:r>
            <a:endParaRPr lang="pl-PL" sz="2200" dirty="0">
              <a:latin typeface="Calibri Light"/>
              <a:cs typeface="Calibri"/>
            </a:endParaRPr>
          </a:p>
          <a:p>
            <a:pPr>
              <a:buNone/>
            </a:pPr>
            <a:endParaRPr lang="pl-PL" sz="2200" dirty="0">
              <a:latin typeface="Calibri Light"/>
              <a:cs typeface="Calibri"/>
            </a:endParaRPr>
          </a:p>
          <a:p>
            <a:endParaRPr lang="pl-PL" sz="1600" dirty="0">
              <a:latin typeface="Calibri Light"/>
              <a:cs typeface="Calibri"/>
            </a:endParaRPr>
          </a:p>
          <a:p>
            <a:endParaRPr lang="pl-PL" sz="1600" dirty="0">
              <a:latin typeface="Calibri Light"/>
              <a:cs typeface="Calibri"/>
            </a:endParaRPr>
          </a:p>
          <a:p>
            <a:endParaRPr lang="pl-PL" sz="1600" dirty="0">
              <a:latin typeface="Calibri Light"/>
              <a:cs typeface="Calibri"/>
            </a:endParaRPr>
          </a:p>
          <a:p>
            <a:endParaRPr lang="pl-PL" dirty="0">
              <a:cs typeface="Calibri"/>
            </a:endParaRPr>
          </a:p>
          <a:p>
            <a:pPr>
              <a:buNone/>
            </a:pPr>
            <a:endParaRPr lang="pl-PL" dirty="0">
              <a:cs typeface="Calibri"/>
            </a:endParaRPr>
          </a:p>
          <a:p>
            <a:pPr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3AFC523-B047-AAC9-BC8C-6DDCDDC5A499}"/>
              </a:ext>
            </a:extLst>
          </p:cNvPr>
          <p:cNvSpPr txBox="1"/>
          <p:nvPr/>
        </p:nvSpPr>
        <p:spPr>
          <a:xfrm>
            <a:off x="40728" y="2046330"/>
            <a:ext cx="8086846" cy="45735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pl-PL" sz="1600" dirty="0">
              <a:latin typeface="Calibri Light"/>
              <a:cs typeface="Calibri Ligh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>
                <a:latin typeface="Calibri Light"/>
                <a:cs typeface="Calibri Light"/>
              </a:rPr>
              <a:t>The </a:t>
            </a:r>
            <a:r>
              <a:rPr lang="pl-PL" dirty="0" err="1">
                <a:latin typeface="Calibri Light"/>
                <a:cs typeface="Calibri Light"/>
              </a:rPr>
              <a:t>Welsh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accent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very</a:t>
            </a:r>
            <a:r>
              <a:rPr lang="pl-PL" dirty="0">
                <a:latin typeface="Calibri Light"/>
                <a:cs typeface="Calibri Light"/>
              </a:rPr>
              <a:t> notable for </a:t>
            </a:r>
            <a:r>
              <a:rPr lang="pl-PL" dirty="0" err="1">
                <a:latin typeface="Calibri Light"/>
                <a:cs typeface="Calibri Light"/>
              </a:rPr>
              <a:t>its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singsong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nature</a:t>
            </a:r>
            <a:r>
              <a:rPr lang="pl-PL" dirty="0">
                <a:latin typeface="Calibri Light"/>
                <a:cs typeface="Calibri Light"/>
              </a:rPr>
              <a:t>.</a:t>
            </a:r>
            <a:endParaRPr lang="pl-PL">
              <a:latin typeface="Calibri Light"/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 err="1">
                <a:latin typeface="Calibri Light"/>
                <a:cs typeface="Calibri Light"/>
              </a:rPr>
              <a:t>They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stretch</a:t>
            </a:r>
            <a:r>
              <a:rPr lang="pl-PL" dirty="0">
                <a:latin typeface="Calibri Light"/>
                <a:cs typeface="Calibri Light"/>
              </a:rPr>
              <a:t> out </a:t>
            </a:r>
            <a:r>
              <a:rPr lang="pl-PL" dirty="0" err="1">
                <a:latin typeface="Calibri Light"/>
                <a:cs typeface="Calibri Light"/>
              </a:rPr>
              <a:t>vowels</a:t>
            </a:r>
            <a:r>
              <a:rPr lang="pl-PL" dirty="0">
                <a:latin typeface="Calibri Light"/>
                <a:cs typeface="Calibri Light"/>
              </a:rPr>
              <a:t> and </a:t>
            </a:r>
            <a:r>
              <a:rPr lang="pl-PL" dirty="0" err="1">
                <a:latin typeface="Calibri Light"/>
                <a:cs typeface="Calibri Light"/>
              </a:rPr>
              <a:t>lengthen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them</a:t>
            </a:r>
            <a:r>
              <a:rPr lang="pl-PL" dirty="0">
                <a:latin typeface="Calibri Light"/>
                <a:cs typeface="Calibri Light"/>
              </a:rPr>
              <a:t>. For </a:t>
            </a:r>
            <a:r>
              <a:rPr lang="pl-PL" dirty="0" err="1">
                <a:latin typeface="Calibri Light"/>
                <a:cs typeface="Calibri Light"/>
              </a:rPr>
              <a:t>example</a:t>
            </a:r>
            <a:r>
              <a:rPr lang="pl-PL" dirty="0">
                <a:latin typeface="Calibri Light"/>
                <a:cs typeface="Calibri Light"/>
              </a:rPr>
              <a:t>, in the </a:t>
            </a:r>
            <a:r>
              <a:rPr lang="pl-PL" dirty="0" err="1">
                <a:latin typeface="Calibri Light"/>
                <a:cs typeface="Calibri Light"/>
              </a:rPr>
              <a:t>sentence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Jane</a:t>
            </a:r>
            <a:r>
              <a:rPr lang="pl-PL" dirty="0">
                <a:latin typeface="Calibri Light"/>
                <a:cs typeface="Calibri Light"/>
              </a:rPr>
              <a:t>, </a:t>
            </a:r>
            <a:r>
              <a:rPr lang="pl-PL" dirty="0" err="1">
                <a:latin typeface="Calibri Light"/>
                <a:cs typeface="Calibri Light"/>
              </a:rPr>
              <a:t>how's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it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going</a:t>
            </a:r>
            <a:r>
              <a:rPr lang="pl-PL" dirty="0">
                <a:latin typeface="Calibri Light"/>
                <a:cs typeface="Calibri Light"/>
              </a:rPr>
              <a:t>?" </a:t>
            </a:r>
            <a:r>
              <a:rPr lang="pl-PL" dirty="0" err="1">
                <a:latin typeface="Calibri Light"/>
                <a:cs typeface="Calibri Light"/>
              </a:rPr>
              <a:t>they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say</a:t>
            </a:r>
            <a:r>
              <a:rPr lang="pl-PL" dirty="0">
                <a:latin typeface="Calibri Light"/>
                <a:cs typeface="Calibri Light"/>
              </a:rPr>
              <a:t> "Ja-</a:t>
            </a:r>
            <a:r>
              <a:rPr lang="pl-PL" dirty="0" err="1">
                <a:latin typeface="Calibri Light"/>
                <a:cs typeface="Calibri Light"/>
              </a:rPr>
              <a:t>ane</a:t>
            </a:r>
            <a:r>
              <a:rPr lang="pl-PL" dirty="0">
                <a:latin typeface="Calibri Light"/>
                <a:cs typeface="Calibri Light"/>
              </a:rPr>
              <a:t>, </a:t>
            </a:r>
            <a:r>
              <a:rPr lang="pl-PL" dirty="0" err="1">
                <a:latin typeface="Calibri Light"/>
                <a:cs typeface="Calibri Light"/>
              </a:rPr>
              <a:t>how's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it</a:t>
            </a:r>
            <a:r>
              <a:rPr lang="pl-PL" dirty="0">
                <a:latin typeface="Calibri Light"/>
                <a:cs typeface="Calibri Light"/>
              </a:rPr>
              <a:t> go-o-en?"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When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pronouncing</a:t>
            </a:r>
            <a:r>
              <a:rPr lang="pl-PL" dirty="0">
                <a:latin typeface="Calibri Light"/>
                <a:cs typeface="Calibri Light"/>
              </a:rPr>
              <a:t> the "i" </a:t>
            </a:r>
            <a:r>
              <a:rPr lang="pl-PL" dirty="0" err="1">
                <a:latin typeface="Calibri Light"/>
                <a:cs typeface="Calibri Light"/>
              </a:rPr>
              <a:t>sound</a:t>
            </a:r>
            <a:r>
              <a:rPr lang="pl-PL" dirty="0">
                <a:latin typeface="Calibri Light"/>
                <a:cs typeface="Calibri Light"/>
              </a:rPr>
              <a:t> in </a:t>
            </a:r>
            <a:r>
              <a:rPr lang="pl-PL" dirty="0" err="1">
                <a:latin typeface="Calibri Light"/>
                <a:cs typeface="Calibri Light"/>
              </a:rPr>
              <a:t>words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such</a:t>
            </a:r>
            <a:r>
              <a:rPr lang="pl-PL" dirty="0">
                <a:latin typeface="Calibri Light"/>
                <a:cs typeface="Calibri Light"/>
              </a:rPr>
              <a:t> as </a:t>
            </a:r>
            <a:r>
              <a:rPr lang="pl-PL" dirty="0" err="1">
                <a:latin typeface="Calibri Light"/>
                <a:cs typeface="Calibri Light"/>
              </a:rPr>
              <a:t>doing</a:t>
            </a:r>
            <a:r>
              <a:rPr lang="pl-PL" dirty="0">
                <a:latin typeface="Calibri Light"/>
                <a:cs typeface="Calibri Light"/>
              </a:rPr>
              <a:t>, </a:t>
            </a:r>
            <a:r>
              <a:rPr lang="pl-PL" dirty="0" err="1">
                <a:latin typeface="Calibri Light"/>
                <a:cs typeface="Calibri Light"/>
              </a:rPr>
              <a:t>going</a:t>
            </a:r>
            <a:r>
              <a:rPr lang="pl-PL" dirty="0">
                <a:latin typeface="Calibri Light"/>
                <a:cs typeface="Calibri Light"/>
              </a:rPr>
              <a:t>, </a:t>
            </a:r>
            <a:r>
              <a:rPr lang="pl-PL" dirty="0" err="1">
                <a:latin typeface="Calibri Light"/>
                <a:cs typeface="Calibri Light"/>
              </a:rPr>
              <a:t>they</a:t>
            </a:r>
            <a:r>
              <a:rPr lang="pl-PL" dirty="0">
                <a:latin typeface="Calibri Light"/>
                <a:cs typeface="Calibri Light"/>
              </a:rPr>
              <a:t> pit and lit, the "i-" </a:t>
            </a:r>
            <a:r>
              <a:rPr lang="pl-PL" dirty="0" err="1">
                <a:latin typeface="Calibri Light"/>
                <a:cs typeface="Calibri Light"/>
              </a:rPr>
              <a:t>sound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becomes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reminiscent</a:t>
            </a:r>
            <a:r>
              <a:rPr lang="pl-PL" dirty="0">
                <a:latin typeface="Calibri Light"/>
                <a:cs typeface="Calibri Light"/>
              </a:rPr>
              <a:t> of </a:t>
            </a:r>
            <a:r>
              <a:rPr lang="pl-PL" dirty="0" err="1">
                <a:latin typeface="Calibri Light"/>
                <a:cs typeface="Calibri Light"/>
              </a:rPr>
              <a:t>an</a:t>
            </a:r>
            <a:r>
              <a:rPr lang="pl-PL" dirty="0">
                <a:latin typeface="Calibri Light"/>
                <a:cs typeface="Calibri Light"/>
              </a:rPr>
              <a:t> e, as </a:t>
            </a:r>
            <a:r>
              <a:rPr lang="pl-PL" dirty="0" err="1">
                <a:latin typeface="Calibri Light"/>
                <a:cs typeface="Calibri Light"/>
              </a:rPr>
              <a:t>shown</a:t>
            </a:r>
            <a:r>
              <a:rPr lang="pl-PL" dirty="0">
                <a:latin typeface="Calibri Light"/>
                <a:cs typeface="Calibri Light"/>
              </a:rPr>
              <a:t> in step one, </a:t>
            </a:r>
            <a:r>
              <a:rPr lang="pl-PL" dirty="0" err="1">
                <a:latin typeface="Calibri Light"/>
                <a:cs typeface="Calibri Light"/>
              </a:rPr>
              <a:t>where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going</a:t>
            </a:r>
            <a:r>
              <a:rPr lang="pl-PL" dirty="0">
                <a:latin typeface="Calibri Light"/>
                <a:cs typeface="Calibri Light"/>
              </a:rPr>
              <a:t>" </a:t>
            </a:r>
            <a:r>
              <a:rPr lang="pl-PL" dirty="0" err="1">
                <a:latin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pronounced</a:t>
            </a:r>
            <a:r>
              <a:rPr lang="pl-PL" dirty="0">
                <a:latin typeface="Calibri Light"/>
                <a:cs typeface="Calibri Light"/>
              </a:rPr>
              <a:t> "go-o-en", in the </a:t>
            </a:r>
            <a:r>
              <a:rPr lang="pl-PL" dirty="0" err="1">
                <a:latin typeface="Calibri Light"/>
                <a:cs typeface="Calibri Light"/>
              </a:rPr>
              <a:t>sense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that</a:t>
            </a:r>
            <a:r>
              <a:rPr lang="pl-PL" dirty="0">
                <a:latin typeface="Calibri Light"/>
                <a:cs typeface="Calibri Light"/>
              </a:rPr>
              <a:t> the "o" </a:t>
            </a:r>
            <a:r>
              <a:rPr lang="pl-PL" dirty="0" err="1">
                <a:latin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stretched</a:t>
            </a:r>
            <a:r>
              <a:rPr lang="pl-PL" dirty="0">
                <a:latin typeface="Calibri Light"/>
                <a:cs typeface="Calibri Light"/>
              </a:rPr>
              <a:t> out and the "</a:t>
            </a:r>
            <a:r>
              <a:rPr lang="pl-PL" dirty="0" err="1">
                <a:latin typeface="Calibri Light"/>
                <a:cs typeface="Calibri Light"/>
              </a:rPr>
              <a:t>ing</a:t>
            </a:r>
            <a:r>
              <a:rPr lang="pl-PL" dirty="0">
                <a:latin typeface="Calibri Light"/>
                <a:cs typeface="Calibri Light"/>
              </a:rPr>
              <a:t>" </a:t>
            </a:r>
            <a:r>
              <a:rPr lang="pl-PL" dirty="0" err="1">
                <a:latin typeface="Calibri Light"/>
                <a:cs typeface="Calibri Light"/>
              </a:rPr>
              <a:t>suffix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said</a:t>
            </a:r>
            <a:r>
              <a:rPr lang="pl-PL" dirty="0">
                <a:latin typeface="Calibri Light"/>
                <a:cs typeface="Calibri Light"/>
              </a:rPr>
              <a:t> "en".</a:t>
            </a:r>
            <a:endParaRPr lang="pl-PL">
              <a:latin typeface="Calibri Light"/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 err="1">
                <a:latin typeface="Calibri Light"/>
                <a:cs typeface="Calibri Light"/>
              </a:rPr>
              <a:t>Some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letters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are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slurred</a:t>
            </a:r>
            <a:r>
              <a:rPr lang="pl-PL" dirty="0">
                <a:latin typeface="Calibri Light"/>
                <a:cs typeface="Calibri Light"/>
              </a:rPr>
              <a:t>; for </a:t>
            </a:r>
            <a:r>
              <a:rPr lang="pl-PL" dirty="0" err="1">
                <a:latin typeface="Calibri Light"/>
                <a:cs typeface="Calibri Light"/>
              </a:rPr>
              <a:t>example</a:t>
            </a:r>
            <a:r>
              <a:rPr lang="pl-PL" dirty="0">
                <a:latin typeface="Calibri Light"/>
                <a:cs typeface="Calibri Light"/>
              </a:rPr>
              <a:t>, "h" and "f" </a:t>
            </a:r>
            <a:r>
              <a:rPr lang="pl-PL" dirty="0" err="1">
                <a:latin typeface="Calibri Light"/>
                <a:cs typeface="Calibri Light"/>
              </a:rPr>
              <a:t>are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often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skipped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or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slurred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where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have</a:t>
            </a:r>
            <a:r>
              <a:rPr lang="pl-PL" dirty="0">
                <a:latin typeface="Calibri Light"/>
                <a:cs typeface="Calibri Light"/>
              </a:rPr>
              <a:t>" </a:t>
            </a:r>
            <a:r>
              <a:rPr lang="pl-PL" dirty="0" err="1">
                <a:latin typeface="Calibri Light"/>
                <a:cs typeface="Calibri Light"/>
              </a:rPr>
              <a:t>becomes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ave</a:t>
            </a:r>
            <a:r>
              <a:rPr lang="pl-PL" dirty="0">
                <a:latin typeface="Calibri Light"/>
                <a:cs typeface="Calibri Light"/>
              </a:rPr>
              <a:t>" and "of" </a:t>
            </a:r>
            <a:r>
              <a:rPr lang="pl-PL" dirty="0" err="1">
                <a:latin typeface="Calibri Light"/>
                <a:cs typeface="Calibri Light"/>
              </a:rPr>
              <a:t>becomes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ov</a:t>
            </a:r>
            <a:r>
              <a:rPr lang="pl-PL" dirty="0">
                <a:latin typeface="Calibri Light"/>
                <a:cs typeface="Calibri Light"/>
              </a:rPr>
              <a:t>". </a:t>
            </a:r>
            <a:r>
              <a:rPr lang="pl-PL" dirty="0" err="1">
                <a:latin typeface="Calibri Light"/>
                <a:cs typeface="Calibri Light"/>
              </a:rPr>
              <a:t>This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is</a:t>
            </a:r>
            <a:r>
              <a:rPr lang="pl-PL" dirty="0">
                <a:latin typeface="Calibri Light"/>
                <a:cs typeface="Calibri Light"/>
              </a:rPr>
              <a:t> not for </a:t>
            </a:r>
            <a:r>
              <a:rPr lang="pl-PL" dirty="0" err="1">
                <a:latin typeface="Calibri Light"/>
                <a:cs typeface="Calibri Light"/>
              </a:rPr>
              <a:t>all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letters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though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so</a:t>
            </a:r>
            <a:r>
              <a:rPr lang="pl-PL" dirty="0">
                <a:latin typeface="Calibri Light"/>
                <a:cs typeface="Calibri Light"/>
              </a:rPr>
              <a:t> do </a:t>
            </a:r>
            <a:r>
              <a:rPr lang="pl-PL" dirty="0" err="1">
                <a:latin typeface="Calibri Light"/>
                <a:cs typeface="Calibri Light"/>
              </a:rPr>
              <a:t>this</a:t>
            </a:r>
            <a:r>
              <a:rPr lang="pl-PL" dirty="0">
                <a:latin typeface="Calibri Light"/>
                <a:cs typeface="Calibri Light"/>
              </a:rPr>
              <a:t> with </a:t>
            </a:r>
            <a:r>
              <a:rPr lang="pl-PL" dirty="0" err="1">
                <a:latin typeface="Calibri Light"/>
                <a:cs typeface="Calibri Light"/>
              </a:rPr>
              <a:t>only</a:t>
            </a:r>
            <a:r>
              <a:rPr lang="pl-PL" dirty="0">
                <a:latin typeface="Calibri Light"/>
                <a:cs typeface="Calibri Light"/>
              </a:rPr>
              <a:t> "h", "f" and </a:t>
            </a:r>
            <a:r>
              <a:rPr lang="pl-PL" dirty="0" err="1">
                <a:latin typeface="Calibri Light"/>
                <a:cs typeface="Calibri Light"/>
              </a:rPr>
              <a:t>other</a:t>
            </a:r>
            <a:r>
              <a:rPr lang="pl-PL" dirty="0">
                <a:latin typeface="Calibri Light"/>
                <a:cs typeface="Calibri Light"/>
              </a:rPr>
              <a:t> "</a:t>
            </a:r>
            <a:r>
              <a:rPr lang="pl-PL" dirty="0" err="1">
                <a:latin typeface="Calibri Light"/>
                <a:cs typeface="Calibri Light"/>
              </a:rPr>
              <a:t>soft</a:t>
            </a:r>
            <a:r>
              <a:rPr lang="pl-PL" dirty="0">
                <a:latin typeface="Calibri Light"/>
                <a:cs typeface="Calibri Light"/>
              </a:rPr>
              <a:t>" </a:t>
            </a:r>
            <a:r>
              <a:rPr lang="pl-PL" dirty="0" err="1">
                <a:latin typeface="Calibri Light"/>
                <a:cs typeface="Calibri Light"/>
              </a:rPr>
              <a:t>letters</a:t>
            </a:r>
            <a:r>
              <a:rPr lang="pl-PL" dirty="0">
                <a:latin typeface="Calibri Light"/>
                <a:cs typeface="Calibri Light"/>
              </a:rPr>
              <a:t>. </a:t>
            </a:r>
            <a:r>
              <a:rPr lang="pl-PL" dirty="0" err="1">
                <a:latin typeface="Calibri Light"/>
                <a:cs typeface="Calibri Light"/>
              </a:rPr>
              <a:t>They</a:t>
            </a:r>
            <a:r>
              <a:rPr lang="pl-PL" dirty="0">
                <a:latin typeface="Calibri Light"/>
                <a:cs typeface="Calibri Light"/>
              </a:rPr>
              <a:t> do not do </a:t>
            </a:r>
            <a:r>
              <a:rPr lang="pl-PL" dirty="0" err="1">
                <a:latin typeface="Calibri Light"/>
                <a:cs typeface="Calibri Light"/>
              </a:rPr>
              <a:t>this</a:t>
            </a:r>
            <a:r>
              <a:rPr lang="pl-PL" dirty="0">
                <a:latin typeface="Calibri Light"/>
                <a:cs typeface="Calibri Light"/>
              </a:rPr>
              <a:t> with </a:t>
            </a:r>
            <a:r>
              <a:rPr lang="pl-PL" dirty="0" err="1">
                <a:latin typeface="Calibri Light"/>
                <a:cs typeface="Calibri Light"/>
              </a:rPr>
              <a:t>vowels</a:t>
            </a:r>
            <a:r>
              <a:rPr lang="pl-PL" dirty="0">
                <a:latin typeface="Calibri Light"/>
                <a:cs typeface="Calibri Light"/>
              </a:rPr>
              <a:t>.</a:t>
            </a:r>
            <a:endParaRPr lang="pl-PL">
              <a:latin typeface="Calibri Light"/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>
                <a:latin typeface="Calibri Light"/>
                <a:cs typeface="Calibri Light"/>
              </a:rPr>
              <a:t>"Y" </a:t>
            </a:r>
            <a:r>
              <a:rPr lang="pl-PL" dirty="0" err="1">
                <a:latin typeface="Calibri Light"/>
                <a:cs typeface="Calibri Light"/>
              </a:rPr>
              <a:t>sounds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are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also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frequently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dropped</a:t>
            </a:r>
            <a:r>
              <a:rPr lang="pl-PL" dirty="0">
                <a:latin typeface="Calibri Light"/>
                <a:cs typeface="Calibri Light"/>
              </a:rPr>
              <a:t>. </a:t>
            </a:r>
            <a:r>
              <a:rPr lang="pl-PL" dirty="0" err="1">
                <a:latin typeface="Calibri Light"/>
                <a:cs typeface="Calibri Light"/>
              </a:rPr>
              <a:t>So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instead</a:t>
            </a:r>
            <a:r>
              <a:rPr lang="pl-PL" dirty="0">
                <a:latin typeface="Calibri Light"/>
                <a:cs typeface="Calibri Light"/>
              </a:rPr>
              <a:t> of </a:t>
            </a:r>
            <a:r>
              <a:rPr lang="pl-PL" dirty="0" err="1">
                <a:latin typeface="Calibri Light"/>
                <a:cs typeface="Calibri Light"/>
              </a:rPr>
              <a:t>saying</a:t>
            </a:r>
            <a:r>
              <a:rPr lang="pl-PL" dirty="0">
                <a:latin typeface="Calibri Light"/>
                <a:cs typeface="Calibri Light"/>
              </a:rPr>
              <a:t> "Tell </a:t>
            </a:r>
            <a:r>
              <a:rPr lang="pl-PL" dirty="0" err="1">
                <a:latin typeface="Calibri Light"/>
                <a:cs typeface="Calibri Light"/>
              </a:rPr>
              <a:t>Jake</a:t>
            </a:r>
            <a:r>
              <a:rPr lang="pl-PL" dirty="0">
                <a:latin typeface="Calibri Light"/>
                <a:cs typeface="Calibri Light"/>
              </a:rPr>
              <a:t> the news" </a:t>
            </a:r>
            <a:r>
              <a:rPr lang="pl-PL" dirty="0" err="1">
                <a:latin typeface="Calibri Light"/>
                <a:cs typeface="Calibri Light"/>
              </a:rPr>
              <a:t>they</a:t>
            </a:r>
            <a:r>
              <a:rPr lang="pl-PL" dirty="0">
                <a:latin typeface="Calibri Light"/>
                <a:cs typeface="Calibri Light"/>
              </a:rPr>
              <a:t> </a:t>
            </a:r>
            <a:r>
              <a:rPr lang="pl-PL" dirty="0" err="1">
                <a:latin typeface="Calibri Light"/>
                <a:cs typeface="Calibri Light"/>
              </a:rPr>
              <a:t>say</a:t>
            </a:r>
            <a:r>
              <a:rPr lang="pl-PL" dirty="0">
                <a:latin typeface="Calibri Light"/>
                <a:cs typeface="Calibri Light"/>
              </a:rPr>
              <a:t> "Tell </a:t>
            </a:r>
            <a:r>
              <a:rPr lang="pl-PL" dirty="0" err="1">
                <a:latin typeface="Calibri Light"/>
                <a:cs typeface="Calibri Light"/>
              </a:rPr>
              <a:t>Jake</a:t>
            </a:r>
            <a:r>
              <a:rPr lang="pl-PL" dirty="0">
                <a:latin typeface="Calibri Light"/>
                <a:cs typeface="Calibri Light"/>
              </a:rPr>
              <a:t> the </a:t>
            </a:r>
            <a:r>
              <a:rPr lang="pl-PL" dirty="0" err="1">
                <a:latin typeface="Calibri Light"/>
                <a:cs typeface="Calibri Light"/>
              </a:rPr>
              <a:t>ooz</a:t>
            </a:r>
            <a:r>
              <a:rPr lang="pl-PL" dirty="0">
                <a:latin typeface="Calibri Light"/>
                <a:cs typeface="Calibri Light"/>
              </a:rPr>
              <a:t>". </a:t>
            </a:r>
            <a:endParaRPr lang="pl-PL" dirty="0">
              <a:latin typeface="Calibri Light"/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dirty="0">
                <a:latin typeface="Calibri Light"/>
                <a:cs typeface="Calibri Light"/>
              </a:rPr>
              <a:t>"R" </a:t>
            </a:r>
            <a:r>
              <a:rPr lang="pl-PL" dirty="0" err="1">
                <a:latin typeface="Calibri Light"/>
                <a:cs typeface="Calibri Light"/>
              </a:rPr>
              <a:t>sounds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have</a:t>
            </a:r>
            <a:r>
              <a:rPr lang="pl-PL" dirty="0">
                <a:latin typeface="Calibri Light"/>
                <a:cs typeface="Calibri Light"/>
              </a:rPr>
              <a:t> a </a:t>
            </a:r>
            <a:r>
              <a:rPr lang="pl-PL" dirty="0" err="1">
                <a:latin typeface="Calibri Light"/>
                <a:cs typeface="Calibri Light"/>
              </a:rPr>
              <a:t>very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slight</a:t>
            </a:r>
            <a:r>
              <a:rPr lang="pl-PL" dirty="0">
                <a:latin typeface="Calibri Light"/>
                <a:cs typeface="Calibri Light"/>
              </a:rPr>
              <a:t> </a:t>
            </a:r>
            <a:r>
              <a:rPr lang="pl-PL" dirty="0" err="1">
                <a:latin typeface="Calibri Light"/>
                <a:cs typeface="Calibri Light"/>
              </a:rPr>
              <a:t>roll</a:t>
            </a:r>
            <a:r>
              <a:rPr lang="pl-PL" dirty="0">
                <a:latin typeface="Calibri Light"/>
                <a:cs typeface="Calibri Light"/>
              </a:rPr>
              <a:t> to </a:t>
            </a:r>
            <a:r>
              <a:rPr lang="pl-PL" dirty="0" err="1">
                <a:latin typeface="Calibri Light"/>
                <a:cs typeface="Calibri Light"/>
              </a:rPr>
              <a:t>them</a:t>
            </a:r>
            <a:r>
              <a:rPr lang="pl-PL" dirty="0">
                <a:latin typeface="Calibri Light"/>
                <a:cs typeface="Calibri Light"/>
              </a:rPr>
              <a:t>.</a:t>
            </a:r>
          </a:p>
        </p:txBody>
      </p:sp>
      <p:pic>
        <p:nvPicPr>
          <p:cNvPr id="5" name="Obraz 5" descr="Obraz zawierający mapa&#10;&#10;Opis wygenerowany automatycznie">
            <a:extLst>
              <a:ext uri="{FF2B5EF4-FFF2-40B4-BE49-F238E27FC236}">
                <a16:creationId xmlns:a16="http://schemas.microsoft.com/office/drawing/2014/main" xmlns="" id="{38265076-22C5-0529-534D-3090F8B8A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00" r="-266" b="10350"/>
          <a:stretch/>
        </p:blipFill>
        <p:spPr>
          <a:xfrm>
            <a:off x="7945587" y="1848120"/>
            <a:ext cx="4178418" cy="4775922"/>
          </a:xfrm>
          <a:prstGeom prst="rect">
            <a:avLst/>
          </a:prstGeom>
        </p:spPr>
      </p:pic>
      <p:sp>
        <p:nvSpPr>
          <p:cNvPr id="6" name="Strzałka: w lewo 5">
            <a:extLst>
              <a:ext uri="{FF2B5EF4-FFF2-40B4-BE49-F238E27FC236}">
                <a16:creationId xmlns:a16="http://schemas.microsoft.com/office/drawing/2014/main" xmlns="" id="{365A0F07-B768-B3DA-7D96-772E589B9810}"/>
              </a:ext>
            </a:extLst>
          </p:cNvPr>
          <p:cNvSpPr/>
          <p:nvPr/>
        </p:nvSpPr>
        <p:spPr>
          <a:xfrm rot="19620000">
            <a:off x="10332868" y="5093907"/>
            <a:ext cx="590281" cy="30050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11" name="Pismo odręczne 10">
                <a:extLst>
                  <a:ext uri="{FF2B5EF4-FFF2-40B4-BE49-F238E27FC236}">
                    <a16:creationId xmlns:a16="http://schemas.microsoft.com/office/drawing/2014/main" id="{9F4366A5-C135-1376-95F8-EC71C571F2C2}"/>
                  </a:ext>
                </a:extLst>
              </p14:cNvPr>
              <p14:cNvContentPartPr/>
              <p14:nvPr/>
            </p14:nvContentPartPr>
            <p14:xfrm>
              <a:off x="10441901" y="5093999"/>
              <a:ext cx="104775" cy="38100"/>
            </p14:xfrm>
          </p:contentPart>
        </mc:Choice>
        <mc:Fallback>
          <p:pic>
            <p:nvPicPr>
              <p:cNvPr id="11" name="Pismo odręczn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F4366A5-C135-1376-95F8-EC71C571F2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3519" y="5076871"/>
                <a:ext cx="141171" cy="72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7" name="Pismo odręczne 6">
                <a:extLst>
                  <a:ext uri="{FF2B5EF4-FFF2-40B4-BE49-F238E27FC236}">
                    <a16:creationId xmlns:a16="http://schemas.microsoft.com/office/drawing/2014/main" id="{062645DA-C3BD-62C7-4075-3ADF984D11FE}"/>
                  </a:ext>
                </a:extLst>
              </p14:cNvPr>
              <p14:cNvContentPartPr/>
              <p14:nvPr/>
            </p14:nvContentPartPr>
            <p14:xfrm>
              <a:off x="10444575" y="4972490"/>
              <a:ext cx="76200" cy="133350"/>
            </p14:xfrm>
          </p:contentPart>
        </mc:Choice>
        <mc:Fallback>
          <p:pic>
            <p:nvPicPr>
              <p:cNvPr id="7" name="Pismo odręczne 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62645DA-C3BD-62C7-4075-3ADF984D11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27208" y="4954782"/>
                <a:ext cx="111287" cy="1691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8" name="Pismo odręczne 7">
                <a:extLst>
                  <a:ext uri="{FF2B5EF4-FFF2-40B4-BE49-F238E27FC236}">
                    <a16:creationId xmlns:a16="http://schemas.microsoft.com/office/drawing/2014/main" id="{ADC8F5F9-C930-6E7F-4BE5-02E23E1723C2}"/>
                  </a:ext>
                </a:extLst>
              </p14:cNvPr>
              <p14:cNvContentPartPr/>
              <p14:nvPr/>
            </p14:nvContentPartPr>
            <p14:xfrm>
              <a:off x="9931140" y="4858130"/>
              <a:ext cx="504825" cy="142875"/>
            </p14:xfrm>
          </p:contentPart>
        </mc:Choice>
        <mc:Fallback>
          <p:pic>
            <p:nvPicPr>
              <p:cNvPr id="8" name="Pismo odręczne 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DC8F5F9-C930-6E7F-4BE5-02E23E1723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13584" y="4840929"/>
                <a:ext cx="540295" cy="1776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9">
            <p14:nvContentPartPr>
              <p14:cNvPr id="9" name="Pismo odręczne 8">
                <a:extLst>
                  <a:ext uri="{FF2B5EF4-FFF2-40B4-BE49-F238E27FC236}">
                    <a16:creationId xmlns:a16="http://schemas.microsoft.com/office/drawing/2014/main" id="{821FF80A-46F7-26CC-327D-6124DFE8849F}"/>
                  </a:ext>
                </a:extLst>
              </p14:cNvPr>
              <p14:cNvContentPartPr/>
              <p14:nvPr/>
            </p14:nvContentPartPr>
            <p14:xfrm>
              <a:off x="9715940" y="5005855"/>
              <a:ext cx="428625" cy="781049"/>
            </p14:xfrm>
          </p:contentPart>
        </mc:Choice>
        <mc:Fallback>
          <p:pic>
            <p:nvPicPr>
              <p:cNvPr id="9" name="Pismo odręczne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21FF80A-46F7-26CC-327D-6124DFE8849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98394" y="4987784"/>
                <a:ext cx="464075" cy="816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1">
            <p14:nvContentPartPr>
              <p14:cNvPr id="10" name="Pismo odręczne 9">
                <a:extLst>
                  <a:ext uri="{FF2B5EF4-FFF2-40B4-BE49-F238E27FC236}">
                    <a16:creationId xmlns:a16="http://schemas.microsoft.com/office/drawing/2014/main" id="{492E428B-907C-AE2D-26C5-9D63503870A7}"/>
                  </a:ext>
                </a:extLst>
              </p14:cNvPr>
              <p14:cNvContentPartPr/>
              <p14:nvPr/>
            </p14:nvContentPartPr>
            <p14:xfrm>
              <a:off x="10041135" y="5385027"/>
              <a:ext cx="514350" cy="533400"/>
            </p14:xfrm>
          </p:contentPart>
        </mc:Choice>
        <mc:Fallback>
          <p:pic>
            <p:nvPicPr>
              <p:cNvPr id="10" name="Pismo odręczne 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2E428B-907C-AE2D-26C5-9D63503870A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023050" y="5367307"/>
                <a:ext cx="550159" cy="5692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13">
            <p14:nvContentPartPr>
              <p14:cNvPr id="12" name="Pismo odręczne 11">
                <a:extLst>
                  <a:ext uri="{FF2B5EF4-FFF2-40B4-BE49-F238E27FC236}">
                    <a16:creationId xmlns:a16="http://schemas.microsoft.com/office/drawing/2014/main" id="{0D932E11-39C9-A1F3-DF5C-8740E4384E7A}"/>
                  </a:ext>
                </a:extLst>
              </p14:cNvPr>
              <p14:cNvContentPartPr/>
              <p14:nvPr/>
            </p14:nvContentPartPr>
            <p14:xfrm>
              <a:off x="10417274" y="5141250"/>
              <a:ext cx="19050" cy="57150"/>
            </p14:xfrm>
          </p:contentPart>
        </mc:Choice>
        <mc:Fallback>
          <p:pic>
            <p:nvPicPr>
              <p:cNvPr id="12" name="Pismo odręczn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932E11-39C9-A1F3-DF5C-8740E4384E7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99323" y="5122581"/>
                <a:ext cx="55318" cy="948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563734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509932D-0C59-D484-EBEF-FA738DE98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35" y="0"/>
            <a:ext cx="8285862" cy="1325563"/>
          </a:xfrm>
        </p:spPr>
        <p:txBody>
          <a:bodyPr/>
          <a:lstStyle/>
          <a:p>
            <a:r>
              <a:rPr lang="pl-PL" dirty="0" err="1">
                <a:latin typeface="Aharoni"/>
                <a:cs typeface="Calibri Light"/>
              </a:rPr>
              <a:t>Northern</a:t>
            </a:r>
            <a:r>
              <a:rPr lang="pl-PL" dirty="0">
                <a:latin typeface="Aharoni"/>
                <a:cs typeface="Calibri Light"/>
              </a:rPr>
              <a:t> </a:t>
            </a:r>
            <a:r>
              <a:rPr lang="pl-PL" dirty="0" err="1">
                <a:latin typeface="Aharoni"/>
                <a:cs typeface="Calibri Light"/>
              </a:rPr>
              <a:t>Irish</a:t>
            </a:r>
            <a:endParaRPr lang="pl-PL" dirty="0" err="1"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ED8C035-E3BB-8E24-0782-82CA88C10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982663"/>
            <a:ext cx="7427495" cy="587533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Across</a:t>
            </a:r>
            <a:r>
              <a:rPr lang="pl-PL" dirty="0">
                <a:latin typeface="Calibri Light"/>
                <a:ea typeface="+mn-lt"/>
                <a:cs typeface="+mn-lt"/>
              </a:rPr>
              <a:t> the pond from the British </a:t>
            </a:r>
            <a:r>
              <a:rPr lang="pl-PL" dirty="0" err="1">
                <a:latin typeface="Calibri Light"/>
                <a:ea typeface="+mn-lt"/>
                <a:cs typeface="+mn-lt"/>
              </a:rPr>
              <a:t>Isles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one of </a:t>
            </a:r>
            <a:r>
              <a:rPr lang="pl-PL" dirty="0" err="1">
                <a:latin typeface="Calibri Light"/>
                <a:ea typeface="+mn-lt"/>
                <a:cs typeface="+mn-lt"/>
              </a:rPr>
              <a:t>our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all-time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favorite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 —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Northern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Irish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There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lots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definitive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phrases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make the Northern Irish </a:t>
            </a:r>
            <a:r>
              <a:rPr lang="pl-PL" dirty="0" err="1">
                <a:latin typeface="Calibri Light"/>
                <a:ea typeface="+mn-lt"/>
                <a:cs typeface="+mn-lt"/>
              </a:rPr>
              <a:t>dialect</a:t>
            </a:r>
            <a:r>
              <a:rPr lang="pl-PL" dirty="0">
                <a:latin typeface="Calibri Light"/>
                <a:ea typeface="+mn-lt"/>
                <a:cs typeface="+mn-lt"/>
              </a:rPr>
              <a:t> so </a:t>
            </a:r>
            <a:r>
              <a:rPr lang="pl-PL" dirty="0" err="1">
                <a:latin typeface="Calibri Light"/>
                <a:ea typeface="+mn-lt"/>
                <a:cs typeface="+mn-lt"/>
              </a:rPr>
              <a:t>distinctive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as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wee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meaning</a:t>
            </a:r>
            <a:r>
              <a:rPr lang="pl-PL" dirty="0">
                <a:latin typeface="Calibri Light"/>
                <a:ea typeface="+mn-lt"/>
                <a:cs typeface="+mn-lt"/>
              </a:rPr>
              <a:t> “small” (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in Scottish as </a:t>
            </a:r>
            <a:r>
              <a:rPr lang="pl-PL" dirty="0" err="1">
                <a:latin typeface="Calibri Light"/>
                <a:ea typeface="+mn-lt"/>
                <a:cs typeface="+mn-lt"/>
              </a:rPr>
              <a:t>well</a:t>
            </a:r>
            <a:r>
              <a:rPr lang="pl-PL" dirty="0">
                <a:latin typeface="Calibri Light"/>
                <a:ea typeface="+mn-lt"/>
                <a:cs typeface="+mn-lt"/>
              </a:rPr>
              <a:t>), and “lassie” </a:t>
            </a:r>
            <a:r>
              <a:rPr lang="pl-PL" dirty="0" err="1">
                <a:latin typeface="Calibri Light"/>
                <a:ea typeface="+mn-lt"/>
                <a:cs typeface="+mn-lt"/>
              </a:rPr>
              <a:t>meaning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“youn</a:t>
            </a:r>
            <a:r>
              <a:rPr lang="pl-PL" dirty="0">
                <a:latin typeface="Calibri Light"/>
                <a:ea typeface="+mn-lt"/>
                <a:cs typeface="+mn-lt"/>
              </a:rPr>
              <a:t>g girl.”</a:t>
            </a:r>
            <a:endParaRPr lang="pl-PL" dirty="0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The </a:t>
            </a:r>
            <a:r>
              <a:rPr lang="pl-PL" dirty="0" err="1">
                <a:latin typeface="Calibri Light"/>
                <a:ea typeface="+mn-lt"/>
                <a:cs typeface="+mn-lt"/>
              </a:rPr>
              <a:t>Northern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Irish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characterized</a:t>
            </a:r>
            <a:r>
              <a:rPr lang="pl-PL" dirty="0">
                <a:latin typeface="Calibri Light"/>
                <a:ea typeface="+mn-lt"/>
                <a:cs typeface="+mn-lt"/>
              </a:rPr>
              <a:t> by </a:t>
            </a:r>
            <a:r>
              <a:rPr lang="pl-PL" dirty="0" err="1">
                <a:latin typeface="Calibri Light"/>
                <a:ea typeface="+mn-lt"/>
                <a:cs typeface="+mn-lt"/>
              </a:rPr>
              <a:t>rising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intonation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end of </a:t>
            </a:r>
            <a:r>
              <a:rPr lang="pl-PL" dirty="0" err="1">
                <a:latin typeface="Calibri Light"/>
                <a:ea typeface="+mn-lt"/>
                <a:cs typeface="+mn-lt"/>
              </a:rPr>
              <a:t>sentences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even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when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it’s</a:t>
            </a:r>
            <a:r>
              <a:rPr lang="pl-PL" dirty="0">
                <a:latin typeface="Calibri Light"/>
                <a:ea typeface="+mn-lt"/>
                <a:cs typeface="+mn-lt"/>
              </a:rPr>
              <a:t> not a </a:t>
            </a:r>
            <a:r>
              <a:rPr lang="pl-PL" dirty="0" err="1">
                <a:latin typeface="Calibri Light"/>
                <a:ea typeface="+mn-lt"/>
                <a:cs typeface="+mn-lt"/>
              </a:rPr>
              <a:t>question</a:t>
            </a:r>
            <a:r>
              <a:rPr lang="pl-PL" dirty="0">
                <a:latin typeface="Calibri Light"/>
                <a:ea typeface="+mn-lt"/>
                <a:cs typeface="+mn-lt"/>
              </a:rPr>
              <a:t>,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exaggerated</a:t>
            </a:r>
            <a:r>
              <a:rPr lang="pl-PL" dirty="0">
                <a:latin typeface="Calibri Light"/>
                <a:ea typeface="+mn-lt"/>
                <a:cs typeface="+mn-lt"/>
              </a:rPr>
              <a:t> ‘r’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end of </a:t>
            </a:r>
            <a:r>
              <a:rPr lang="pl-PL" dirty="0" err="1">
                <a:latin typeface="Calibri Light"/>
                <a:ea typeface="+mn-lt"/>
                <a:cs typeface="+mn-lt"/>
              </a:rPr>
              <a:t>sentences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‘</a:t>
            </a:r>
            <a:r>
              <a:rPr lang="pl-PL" dirty="0" err="1">
                <a:latin typeface="Calibri Light"/>
                <a:ea typeface="+mn-lt"/>
                <a:cs typeface="+mn-lt"/>
              </a:rPr>
              <a:t>arrr</a:t>
            </a:r>
            <a:r>
              <a:rPr lang="pl-PL" dirty="0">
                <a:latin typeface="Calibri Light"/>
                <a:ea typeface="+mn-lt"/>
                <a:cs typeface="+mn-lt"/>
              </a:rPr>
              <a:t>.’ Speech in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whole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Ireland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for </a:t>
            </a:r>
            <a:r>
              <a:rPr lang="pl-PL" dirty="0" err="1">
                <a:latin typeface="Calibri Light"/>
                <a:ea typeface="+mn-lt"/>
                <a:cs typeface="+mn-lt"/>
              </a:rPr>
              <a:t>instance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b="1" dirty="0" err="1">
                <a:latin typeface="Calibri Light"/>
                <a:ea typeface="+mn-lt"/>
                <a:cs typeface="+mn-lt"/>
              </a:rPr>
              <a:t>rhotic</a:t>
            </a:r>
            <a:r>
              <a:rPr lang="pl-PL" dirty="0">
                <a:latin typeface="Calibri Light"/>
                <a:ea typeface="+mn-lt"/>
                <a:cs typeface="+mn-lt"/>
              </a:rPr>
              <a:t> –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speakers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&lt;r&gt;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after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vowel</a:t>
            </a:r>
            <a:r>
              <a:rPr lang="pl-PL" dirty="0">
                <a:latin typeface="Calibri Light"/>
                <a:ea typeface="+mn-lt"/>
                <a:cs typeface="+mn-lt"/>
              </a:rPr>
              <a:t> in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i="1" dirty="0">
                <a:latin typeface="Calibri Light"/>
                <a:ea typeface="+mn-lt"/>
                <a:cs typeface="+mn-lt"/>
              </a:rPr>
              <a:t>farm, </a:t>
            </a:r>
            <a:r>
              <a:rPr lang="pl-PL" i="1" dirty="0" err="1">
                <a:latin typeface="Calibri Light"/>
                <a:ea typeface="+mn-lt"/>
                <a:cs typeface="+mn-lt"/>
              </a:rPr>
              <a:t>first</a:t>
            </a:r>
            <a:r>
              <a:rPr lang="pl-PL" i="1" dirty="0">
                <a:latin typeface="Calibri Light"/>
                <a:ea typeface="+mn-lt"/>
                <a:cs typeface="+mn-lt"/>
              </a:rPr>
              <a:t> </a:t>
            </a:r>
            <a:r>
              <a:rPr lang="pl-PL" dirty="0">
                <a:latin typeface="Calibri Light"/>
                <a:ea typeface="+mn-lt"/>
                <a:cs typeface="+mn-lt"/>
              </a:rPr>
              <a:t>and </a:t>
            </a:r>
            <a:r>
              <a:rPr lang="pl-PL" i="1" dirty="0" err="1">
                <a:latin typeface="Calibri Light"/>
                <a:ea typeface="+mn-lt"/>
                <a:cs typeface="+mn-lt"/>
              </a:rPr>
              <a:t>better</a:t>
            </a:r>
            <a:r>
              <a:rPr lang="pl-PL" dirty="0">
                <a:latin typeface="Calibri Light"/>
                <a:ea typeface="+mn-lt"/>
                <a:cs typeface="+mn-lt"/>
              </a:rPr>
              <a:t>. </a:t>
            </a:r>
            <a:r>
              <a:rPr lang="pl-PL" dirty="0" err="1">
                <a:latin typeface="Calibri Light"/>
                <a:ea typeface="+mn-lt"/>
                <a:cs typeface="+mn-lt"/>
              </a:rPr>
              <a:t>There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people</a:t>
            </a:r>
            <a:r>
              <a:rPr lang="pl-PL" dirty="0">
                <a:latin typeface="Calibri Light"/>
                <a:ea typeface="+mn-lt"/>
                <a:cs typeface="+mn-lt"/>
              </a:rPr>
              <a:t> insert a &lt;y&gt;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after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initial</a:t>
            </a:r>
            <a:r>
              <a:rPr lang="pl-PL" dirty="0">
                <a:latin typeface="Calibri Light"/>
                <a:ea typeface="+mn-lt"/>
                <a:cs typeface="+mn-lt"/>
              </a:rPr>
              <a:t> &lt;k&gt;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&lt;g&gt; in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 </a:t>
            </a:r>
            <a:r>
              <a:rPr lang="pl-PL" i="1" dirty="0">
                <a:latin typeface="Calibri Light"/>
                <a:ea typeface="+mn-lt"/>
                <a:cs typeface="+mn-lt"/>
              </a:rPr>
              <a:t>car</a:t>
            </a:r>
            <a:r>
              <a:rPr lang="pl-PL" dirty="0">
                <a:latin typeface="Calibri Light"/>
                <a:ea typeface="+mn-lt"/>
                <a:cs typeface="+mn-lt"/>
              </a:rPr>
              <a:t> and </a:t>
            </a:r>
            <a:r>
              <a:rPr lang="pl-PL" i="1" dirty="0">
                <a:latin typeface="Calibri Light"/>
                <a:ea typeface="+mn-lt"/>
                <a:cs typeface="+mn-lt"/>
              </a:rPr>
              <a:t>garden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they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little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‘</a:t>
            </a:r>
            <a:r>
              <a:rPr lang="pl-PL" dirty="0" err="1">
                <a:latin typeface="Calibri Light"/>
                <a:ea typeface="+mn-lt"/>
                <a:cs typeface="+mn-lt"/>
              </a:rPr>
              <a:t>kyarr</a:t>
            </a:r>
            <a:r>
              <a:rPr lang="pl-PL" dirty="0">
                <a:latin typeface="Calibri Light"/>
                <a:ea typeface="+mn-lt"/>
                <a:cs typeface="+mn-lt"/>
              </a:rPr>
              <a:t>’ </a:t>
            </a:r>
            <a:r>
              <a:rPr lang="pl-PL" dirty="0" err="1">
                <a:latin typeface="Calibri Light"/>
                <a:ea typeface="+mn-lt"/>
                <a:cs typeface="+mn-lt"/>
              </a:rPr>
              <a:t>or</a:t>
            </a:r>
            <a:r>
              <a:rPr lang="pl-PL" dirty="0">
                <a:latin typeface="Calibri Light"/>
                <a:ea typeface="+mn-lt"/>
                <a:cs typeface="+mn-lt"/>
              </a:rPr>
              <a:t> ‘</a:t>
            </a:r>
            <a:r>
              <a:rPr lang="pl-PL" dirty="0" err="1">
                <a:latin typeface="Calibri Light"/>
                <a:ea typeface="+mn-lt"/>
                <a:cs typeface="+mn-lt"/>
              </a:rPr>
              <a:t>gyarrden</a:t>
            </a:r>
            <a:r>
              <a:rPr lang="pl-PL" dirty="0">
                <a:latin typeface="Calibri Light"/>
                <a:ea typeface="+mn-lt"/>
                <a:cs typeface="+mn-lt"/>
              </a:rPr>
              <a:t>’. </a:t>
            </a:r>
            <a:r>
              <a:rPr lang="pl-PL" dirty="0" err="1">
                <a:latin typeface="Calibri Light"/>
                <a:ea typeface="+mn-lt"/>
                <a:cs typeface="+mn-lt"/>
              </a:rPr>
              <a:t>Northern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Irish</a:t>
            </a:r>
            <a:r>
              <a:rPr lang="pl-PL" dirty="0">
                <a:latin typeface="Calibri Light"/>
                <a:ea typeface="+mn-lt"/>
                <a:cs typeface="+mn-lt"/>
              </a:rPr>
              <a:t>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has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very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distinctive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intonation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pattern</a:t>
            </a:r>
            <a:r>
              <a:rPr lang="pl-PL" dirty="0">
                <a:latin typeface="Calibri Light"/>
                <a:ea typeface="+mn-lt"/>
                <a:cs typeface="+mn-lt"/>
              </a:rPr>
              <a:t> and a </a:t>
            </a:r>
            <a:r>
              <a:rPr lang="pl-PL" dirty="0" err="1">
                <a:latin typeface="Calibri Light"/>
                <a:ea typeface="+mn-lt"/>
                <a:cs typeface="+mn-lt"/>
              </a:rPr>
              <a:t>broad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Northern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Irish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characterised</a:t>
            </a:r>
            <a:r>
              <a:rPr lang="pl-PL" dirty="0">
                <a:latin typeface="Calibri Light"/>
                <a:ea typeface="+mn-lt"/>
                <a:cs typeface="+mn-lt"/>
              </a:rPr>
              <a:t> by a </a:t>
            </a:r>
            <a:r>
              <a:rPr lang="pl-PL" dirty="0" err="1">
                <a:latin typeface="Calibri Light"/>
                <a:ea typeface="+mn-lt"/>
                <a:cs typeface="+mn-lt"/>
              </a:rPr>
              <a:t>very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noticeable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tendency</a:t>
            </a:r>
            <a:r>
              <a:rPr lang="pl-PL" dirty="0">
                <a:latin typeface="Calibri Light"/>
                <a:ea typeface="+mn-lt"/>
                <a:cs typeface="+mn-lt"/>
              </a:rPr>
              <a:t> to </a:t>
            </a:r>
            <a:r>
              <a:rPr lang="pl-PL" dirty="0" err="1">
                <a:latin typeface="Calibri Light"/>
                <a:ea typeface="+mn-lt"/>
                <a:cs typeface="+mn-lt"/>
              </a:rPr>
              <a:t>raise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pitch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towards</a:t>
            </a:r>
            <a:r>
              <a:rPr lang="pl-PL" dirty="0">
                <a:latin typeface="Calibri Light"/>
                <a:ea typeface="+mn-lt"/>
                <a:cs typeface="+mn-lt"/>
              </a:rPr>
              <a:t> the end of </a:t>
            </a:r>
            <a:r>
              <a:rPr lang="pl-PL" dirty="0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utterance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even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if</a:t>
            </a:r>
            <a:r>
              <a:rPr lang="pl-PL" dirty="0">
                <a:latin typeface="Calibri Light"/>
                <a:ea typeface="+mn-lt"/>
                <a:cs typeface="+mn-lt"/>
              </a:rPr>
              <a:t> the speaker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not </a:t>
            </a:r>
            <a:r>
              <a:rPr lang="pl-PL" dirty="0" err="1">
                <a:latin typeface="Calibri Light"/>
                <a:ea typeface="+mn-lt"/>
                <a:cs typeface="+mn-lt"/>
              </a:rPr>
              <a:t>asking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question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 dirty="0">
              <a:latin typeface="Calibri Light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</p:txBody>
      </p:sp>
      <p:pic>
        <p:nvPicPr>
          <p:cNvPr id="6" name="Obraz 6" descr="Obraz zawierający mapa&#10;&#10;Opis wygenerowany automatycznie">
            <a:extLst>
              <a:ext uri="{FF2B5EF4-FFF2-40B4-BE49-F238E27FC236}">
                <a16:creationId xmlns:a16="http://schemas.microsoft.com/office/drawing/2014/main" xmlns="" id="{BB894819-A4A0-59ED-A47F-86DD7610F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283" y="479258"/>
            <a:ext cx="3594198" cy="5989721"/>
          </a:xfrm>
          <a:prstGeom prst="rect">
            <a:avLst/>
          </a:prstGeom>
        </p:spPr>
      </p:pic>
      <p:sp>
        <p:nvSpPr>
          <p:cNvPr id="7" name="Strzałka: w prawo 6">
            <a:extLst>
              <a:ext uri="{FF2B5EF4-FFF2-40B4-BE49-F238E27FC236}">
                <a16:creationId xmlns:a16="http://schemas.microsoft.com/office/drawing/2014/main" xmlns="" id="{ED6A6888-B39D-042D-CC78-F4BCE2AD02CA}"/>
              </a:ext>
            </a:extLst>
          </p:cNvPr>
          <p:cNvSpPr/>
          <p:nvPr/>
        </p:nvSpPr>
        <p:spPr>
          <a:xfrm rot="5400000">
            <a:off x="8745033" y="3046314"/>
            <a:ext cx="631657" cy="29076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24178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9512B87D-7B4C-4F75-886E-A0CCD5D98CD6}"/>
              </a:ext>
            </a:extLst>
          </p:cNvPr>
          <p:cNvSpPr/>
          <p:nvPr/>
        </p:nvSpPr>
        <p:spPr>
          <a:xfrm>
            <a:off x="405064" y="354932"/>
            <a:ext cx="11389893" cy="614613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47BF6F8-18FC-FA39-DE2F-566FF1FEC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385" y="2260099"/>
            <a:ext cx="12039600" cy="1897063"/>
          </a:xfrm>
        </p:spPr>
        <p:txBody>
          <a:bodyPr/>
          <a:lstStyle/>
          <a:p>
            <a:r>
              <a:rPr lang="pl-PL" sz="5400" b="1" dirty="0" err="1">
                <a:latin typeface="Aharoni"/>
                <a:cs typeface="Calibri Light"/>
              </a:rPr>
              <a:t>Accents</a:t>
            </a:r>
            <a:r>
              <a:rPr lang="pl-PL" sz="5400" b="1" dirty="0">
                <a:latin typeface="Aharoni"/>
                <a:cs typeface="Calibri Light"/>
              </a:rPr>
              <a:t> in </a:t>
            </a:r>
            <a:r>
              <a:rPr lang="pl-PL" sz="5400" b="1" dirty="0" err="1">
                <a:latin typeface="Aharoni"/>
                <a:cs typeface="Calibri Light"/>
              </a:rPr>
              <a:t>America</a:t>
            </a:r>
            <a:endParaRPr lang="pl-PL" sz="5400" b="1" dirty="0">
              <a:latin typeface="Aharoni"/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98EC1FA-B926-C97E-26B0-45BD624FA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l-PL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35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DC6CB8E-93BF-99F5-2005-8C00DF6B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89" y="314993"/>
            <a:ext cx="10515600" cy="1325563"/>
          </a:xfrm>
        </p:spPr>
        <p:txBody>
          <a:bodyPr/>
          <a:lstStyle/>
          <a:p>
            <a:r>
              <a:rPr lang="pl-PL" dirty="0" err="1">
                <a:latin typeface="Aharoni"/>
                <a:cs typeface="Aharoni"/>
              </a:rPr>
              <a:t>Northern</a:t>
            </a:r>
            <a:r>
              <a:rPr lang="pl-PL" dirty="0">
                <a:latin typeface="Aharoni"/>
                <a:cs typeface="Aharoni"/>
              </a:rPr>
              <a:t> USA English </a:t>
            </a:r>
            <a:r>
              <a:rPr lang="pl-PL" dirty="0" err="1">
                <a:latin typeface="Aharoni"/>
                <a:cs typeface="Aharoni"/>
              </a:rPr>
              <a:t>accent</a:t>
            </a:r>
            <a:endParaRPr lang="pl-PL" err="1">
              <a:latin typeface="Aharoni"/>
              <a:cs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FE2DC12-3072-8E77-7D2A-15E5064F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95" y="1715335"/>
            <a:ext cx="5432259" cy="453181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the </a:t>
            </a:r>
            <a:r>
              <a:rPr lang="pl-PL" dirty="0" err="1">
                <a:ea typeface="+mn-lt"/>
                <a:cs typeface="+mn-lt"/>
              </a:rPr>
              <a:t>Northern</a:t>
            </a:r>
            <a:r>
              <a:rPr lang="pl-PL" dirty="0">
                <a:ea typeface="+mn-lt"/>
                <a:cs typeface="+mn-lt"/>
              </a:rPr>
              <a:t> United </a:t>
            </a:r>
            <a:r>
              <a:rPr lang="pl-PL" dirty="0" err="1">
                <a:ea typeface="+mn-lt"/>
                <a:cs typeface="+mn-lt"/>
              </a:rPr>
              <a:t>States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is</a:t>
            </a:r>
            <a:r>
              <a:rPr lang="pl-PL" dirty="0">
                <a:ea typeface="+mn-lt"/>
                <a:cs typeface="+mn-lt"/>
              </a:rPr>
              <a:t> a </a:t>
            </a:r>
            <a:r>
              <a:rPr lang="pl-PL" dirty="0" err="1">
                <a:ea typeface="+mn-lt"/>
                <a:cs typeface="+mn-lt"/>
              </a:rPr>
              <a:t>linguistic</a:t>
            </a:r>
            <a:r>
              <a:rPr lang="pl-PL" dirty="0">
                <a:ea typeface="+mn-lt"/>
                <a:cs typeface="+mn-lt"/>
              </a:rPr>
              <a:t> super-region of English </a:t>
            </a:r>
            <a:r>
              <a:rPr lang="pl-PL" dirty="0" err="1">
                <a:ea typeface="+mn-lt"/>
                <a:cs typeface="+mn-lt"/>
              </a:rPr>
              <a:t>dialects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defined</a:t>
            </a:r>
            <a:r>
              <a:rPr lang="pl-PL" dirty="0">
                <a:ea typeface="+mn-lt"/>
                <a:cs typeface="+mn-lt"/>
              </a:rPr>
              <a:t> by /</a:t>
            </a:r>
            <a:r>
              <a:rPr lang="pl-PL" dirty="0" err="1">
                <a:ea typeface="+mn-lt"/>
                <a:cs typeface="+mn-lt"/>
              </a:rPr>
              <a:t>oʊ</a:t>
            </a:r>
            <a:r>
              <a:rPr lang="pl-PL" dirty="0">
                <a:ea typeface="+mn-lt"/>
                <a:cs typeface="+mn-lt"/>
              </a:rPr>
              <a:t>/ (as in </a:t>
            </a:r>
            <a:r>
              <a:rPr lang="pl-PL" i="1" dirty="0" err="1">
                <a:ea typeface="+mn-lt"/>
                <a:cs typeface="+mn-lt"/>
              </a:rPr>
              <a:t>goat</a:t>
            </a:r>
            <a:r>
              <a:rPr lang="pl-PL" i="1" dirty="0">
                <a:ea typeface="+mn-lt"/>
                <a:cs typeface="+mn-lt"/>
              </a:rPr>
              <a:t>, </a:t>
            </a:r>
            <a:r>
              <a:rPr lang="pl-PL" i="1" dirty="0" err="1">
                <a:ea typeface="+mn-lt"/>
                <a:cs typeface="+mn-lt"/>
              </a:rPr>
              <a:t>toe</a:t>
            </a:r>
            <a:r>
              <a:rPr lang="pl-PL" i="1" dirty="0">
                <a:ea typeface="+mn-lt"/>
                <a:cs typeface="+mn-lt"/>
              </a:rPr>
              <a:t>, show,</a:t>
            </a:r>
            <a:r>
              <a:rPr lang="pl-PL" dirty="0">
                <a:ea typeface="+mn-lt"/>
                <a:cs typeface="+mn-lt"/>
              </a:rPr>
              <a:t> etc.) and </a:t>
            </a:r>
            <a:r>
              <a:rPr lang="pl-PL" dirty="0" err="1">
                <a:ea typeface="+mn-lt"/>
                <a:cs typeface="+mn-lt"/>
              </a:rPr>
              <a:t>traditionally</a:t>
            </a:r>
            <a:r>
              <a:rPr lang="pl-PL" dirty="0">
                <a:ea typeface="+mn-lt"/>
                <a:cs typeface="+mn-lt"/>
              </a:rPr>
              <a:t> /u/ (as in </a:t>
            </a:r>
            <a:r>
              <a:rPr lang="pl-PL" i="1" dirty="0" err="1">
                <a:ea typeface="+mn-lt"/>
                <a:cs typeface="+mn-lt"/>
              </a:rPr>
              <a:t>goose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t</a:t>
            </a:r>
            <a:r>
              <a:rPr lang="pl-PL" i="1" dirty="0" err="1">
                <a:ea typeface="+mn-lt"/>
                <a:cs typeface="+mn-lt"/>
              </a:rPr>
              <a:t>oo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sh</a:t>
            </a:r>
            <a:r>
              <a:rPr lang="pl-PL" i="1" dirty="0" err="1">
                <a:ea typeface="+mn-lt"/>
                <a:cs typeface="+mn-lt"/>
              </a:rPr>
              <a:t>oe</a:t>
            </a:r>
            <a:r>
              <a:rPr lang="pl-PL" dirty="0">
                <a:ea typeface="+mn-lt"/>
                <a:cs typeface="+mn-lt"/>
              </a:rPr>
              <a:t>, etc.) </a:t>
            </a:r>
            <a:r>
              <a:rPr lang="pl-PL" dirty="0" err="1">
                <a:ea typeface="+mn-lt"/>
                <a:cs typeface="+mn-lt"/>
              </a:rPr>
              <a:t>pronounced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dirty="0" err="1">
                <a:ea typeface="+mn-lt"/>
                <a:cs typeface="+mn-lt"/>
              </a:rPr>
              <a:t>conservatively</a:t>
            </a:r>
            <a:r>
              <a:rPr lang="pl-PL" dirty="0">
                <a:ea typeface="+mn-lt"/>
                <a:cs typeface="+mn-lt"/>
              </a:rPr>
              <a:t> far in the </a:t>
            </a:r>
            <a:r>
              <a:rPr lang="pl-PL" dirty="0" err="1">
                <a:ea typeface="+mn-lt"/>
                <a:cs typeface="+mn-lt"/>
              </a:rPr>
              <a:t>back</a:t>
            </a:r>
            <a:r>
              <a:rPr lang="pl-PL" dirty="0">
                <a:ea typeface="+mn-lt"/>
                <a:cs typeface="+mn-lt"/>
              </a:rPr>
              <a:t> of the </a:t>
            </a:r>
            <a:r>
              <a:rPr lang="pl-PL" dirty="0" err="1">
                <a:ea typeface="+mn-lt"/>
                <a:cs typeface="+mn-lt"/>
              </a:rPr>
              <a:t>mouth</a:t>
            </a:r>
            <a:r>
              <a:rPr lang="pl-PL" dirty="0">
                <a:ea typeface="+mn-lt"/>
                <a:cs typeface="+mn-lt"/>
              </a:rPr>
              <a:t>, "</a:t>
            </a:r>
            <a:r>
              <a:rPr lang="pl-PL" i="1" dirty="0">
                <a:ea typeface="+mn-lt"/>
                <a:cs typeface="+mn-lt"/>
              </a:rPr>
              <a:t>r</a:t>
            </a:r>
            <a:r>
              <a:rPr lang="pl-PL" dirty="0">
                <a:ea typeface="+mn-lt"/>
                <a:cs typeface="+mn-lt"/>
              </a:rPr>
              <a:t>-</a:t>
            </a:r>
            <a:r>
              <a:rPr lang="pl-PL" dirty="0" err="1">
                <a:ea typeface="+mn-lt"/>
                <a:cs typeface="+mn-lt"/>
              </a:rPr>
              <a:t>fulness</a:t>
            </a:r>
            <a:r>
              <a:rPr lang="pl-PL" dirty="0">
                <a:ea typeface="+mn-lt"/>
                <a:cs typeface="+mn-lt"/>
              </a:rPr>
              <a:t>" (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dirty="0" err="1">
                <a:ea typeface="+mn-lt"/>
                <a:cs typeface="+mn-lt"/>
              </a:rPr>
              <a:t>rhoticity</a:t>
            </a:r>
            <a:r>
              <a:rPr lang="pl-PL" dirty="0">
                <a:ea typeface="+mn-lt"/>
                <a:cs typeface="+mn-lt"/>
              </a:rPr>
              <a:t>), and a </a:t>
            </a:r>
            <a:r>
              <a:rPr lang="pl-PL" dirty="0" err="1">
                <a:ea typeface="+mn-lt"/>
                <a:cs typeface="+mn-lt"/>
              </a:rPr>
              <a:t>common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lack</a:t>
            </a:r>
            <a:r>
              <a:rPr lang="pl-PL" dirty="0">
                <a:ea typeface="+mn-lt"/>
                <a:cs typeface="+mn-lt"/>
              </a:rPr>
              <a:t> of the </a:t>
            </a:r>
            <a:r>
              <a:rPr lang="pl-PL" dirty="0" err="1">
                <a:ea typeface="+mn-lt"/>
                <a:cs typeface="+mn-lt"/>
              </a:rPr>
              <a:t>cot</a:t>
            </a:r>
            <a:r>
              <a:rPr lang="pl-PL" dirty="0">
                <a:ea typeface="+mn-lt"/>
                <a:cs typeface="+mn-lt"/>
              </a:rPr>
              <a:t>–</a:t>
            </a:r>
            <a:r>
              <a:rPr lang="pl-PL" dirty="0" err="1">
                <a:ea typeface="+mn-lt"/>
                <a:cs typeface="+mn-lt"/>
              </a:rPr>
              <a:t>caught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merger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meaning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that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like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i="1" dirty="0">
                <a:ea typeface="+mn-lt"/>
                <a:cs typeface="+mn-lt"/>
              </a:rPr>
              <a:t>pond</a:t>
            </a:r>
            <a:r>
              <a:rPr lang="pl-PL" dirty="0">
                <a:ea typeface="+mn-lt"/>
                <a:cs typeface="+mn-lt"/>
              </a:rPr>
              <a:t> and </a:t>
            </a:r>
            <a:r>
              <a:rPr lang="pl-PL" i="1" dirty="0" err="1">
                <a:ea typeface="+mn-lt"/>
                <a:cs typeface="+mn-lt"/>
              </a:rPr>
              <a:t>pawned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i="1" dirty="0">
                <a:ea typeface="+mn-lt"/>
                <a:cs typeface="+mn-lt"/>
              </a:rPr>
              <a:t>bot</a:t>
            </a:r>
            <a:r>
              <a:rPr lang="pl-PL" dirty="0">
                <a:ea typeface="+mn-lt"/>
                <a:cs typeface="+mn-lt"/>
              </a:rPr>
              <a:t> and </a:t>
            </a:r>
            <a:r>
              <a:rPr lang="pl-PL" i="1" dirty="0" err="1">
                <a:ea typeface="+mn-lt"/>
                <a:cs typeface="+mn-lt"/>
              </a:rPr>
              <a:t>bought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are</a:t>
            </a:r>
            <a:r>
              <a:rPr lang="pl-PL" dirty="0">
                <a:ea typeface="+mn-lt"/>
                <a:cs typeface="+mn-lt"/>
              </a:rPr>
              <a:t> not </a:t>
            </a:r>
            <a:r>
              <a:rPr lang="pl-PL" dirty="0" err="1">
                <a:ea typeface="+mn-lt"/>
                <a:cs typeface="+mn-lt"/>
              </a:rPr>
              <a:t>pronounced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identically</a:t>
            </a:r>
            <a:r>
              <a:rPr lang="pl-PL" dirty="0">
                <a:ea typeface="+mn-lt"/>
                <a:cs typeface="+mn-lt"/>
              </a:rPr>
              <a:t> (with the </a:t>
            </a:r>
            <a:r>
              <a:rPr lang="pl-PL" dirty="0" err="1">
                <a:ea typeface="+mn-lt"/>
                <a:cs typeface="+mn-lt"/>
              </a:rPr>
              <a:t>second</a:t>
            </a:r>
            <a:r>
              <a:rPr lang="pl-PL" dirty="0">
                <a:ea typeface="+mn-lt"/>
                <a:cs typeface="+mn-lt"/>
              </a:rPr>
              <a:t> of </a:t>
            </a:r>
            <a:r>
              <a:rPr lang="pl-PL" dirty="0" err="1">
                <a:ea typeface="+mn-lt"/>
                <a:cs typeface="+mn-lt"/>
              </a:rPr>
              <a:t>this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class</a:t>
            </a:r>
            <a:r>
              <a:rPr lang="pl-PL" dirty="0">
                <a:ea typeface="+mn-lt"/>
                <a:cs typeface="+mn-lt"/>
              </a:rPr>
              <a:t> of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being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pronounced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usually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farther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back</a:t>
            </a:r>
            <a:r>
              <a:rPr lang="pl-PL" dirty="0">
                <a:ea typeface="+mn-lt"/>
                <a:cs typeface="+mn-lt"/>
              </a:rPr>
              <a:t> in the </a:t>
            </a:r>
            <a:r>
              <a:rPr lang="pl-PL" dirty="0" err="1">
                <a:ea typeface="+mn-lt"/>
                <a:cs typeface="+mn-lt"/>
              </a:rPr>
              <a:t>mouth</a:t>
            </a:r>
            <a:r>
              <a:rPr lang="pl-PL" dirty="0">
                <a:ea typeface="+mn-lt"/>
                <a:cs typeface="+mn-lt"/>
              </a:rPr>
              <a:t> and with </a:t>
            </a:r>
            <a:r>
              <a:rPr lang="pl-PL" dirty="0" err="1">
                <a:ea typeface="+mn-lt"/>
                <a:cs typeface="+mn-lt"/>
              </a:rPr>
              <a:t>more</a:t>
            </a:r>
            <a:r>
              <a:rPr lang="pl-PL" dirty="0">
                <a:ea typeface="+mn-lt"/>
                <a:cs typeface="+mn-lt"/>
              </a:rPr>
              <a:t> </a:t>
            </a:r>
            <a:r>
              <a:rPr lang="pl-PL" dirty="0" err="1">
                <a:ea typeface="+mn-lt"/>
                <a:cs typeface="+mn-lt"/>
              </a:rPr>
              <a:t>rounded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lips</a:t>
            </a:r>
            <a:r>
              <a:rPr lang="pl-PL" dirty="0">
                <a:ea typeface="+mn-lt"/>
                <a:cs typeface="+mn-lt"/>
              </a:rPr>
              <a:t>).</a:t>
            </a:r>
            <a:endParaRPr lang="pl-PL" dirty="0"/>
          </a:p>
        </p:txBody>
      </p:sp>
      <p:pic>
        <p:nvPicPr>
          <p:cNvPr id="4" name="Obraz 4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889D702E-23B0-4707-F3D5-9B8377AB5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77" y="1968167"/>
            <a:ext cx="5319960" cy="326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949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A8A6BBB-030C-A088-5022-17DA953B6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" y="-216401"/>
            <a:ext cx="11357810" cy="1626352"/>
          </a:xfrm>
        </p:spPr>
        <p:txBody>
          <a:bodyPr/>
          <a:lstStyle/>
          <a:p>
            <a:r>
              <a:rPr lang="pl-PL" dirty="0" err="1">
                <a:latin typeface="Aharoni"/>
                <a:cs typeface="Aharoni"/>
              </a:rPr>
              <a:t>Accent</a:t>
            </a:r>
            <a:r>
              <a:rPr lang="pl-PL" dirty="0">
                <a:latin typeface="Aharoni"/>
                <a:cs typeface="Aharoni"/>
              </a:rPr>
              <a:t> in New York City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C04292A-060C-95DB-38D2-79254C5C0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5" y="1304260"/>
            <a:ext cx="11367836" cy="230596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None/>
            </a:pPr>
            <a:r>
              <a:rPr lang="pl-PL" dirty="0" err="1">
                <a:ea typeface="+mn-lt"/>
                <a:cs typeface="+mn-lt"/>
              </a:rPr>
              <a:t>Starting</a:t>
            </a:r>
            <a:r>
              <a:rPr lang="pl-PL" dirty="0">
                <a:ea typeface="+mn-lt"/>
                <a:cs typeface="+mn-lt"/>
              </a:rPr>
              <a:t> off with one of the most </a:t>
            </a:r>
            <a:r>
              <a:rPr lang="pl-PL" dirty="0" err="1">
                <a:ea typeface="+mn-lt"/>
                <a:cs typeface="+mn-lt"/>
              </a:rPr>
              <a:t>iconic</a:t>
            </a:r>
            <a:r>
              <a:rPr lang="pl-PL" dirty="0">
                <a:ea typeface="+mn-lt"/>
                <a:cs typeface="+mn-lt"/>
              </a:rPr>
              <a:t> American </a:t>
            </a:r>
            <a:r>
              <a:rPr lang="pl-PL" dirty="0" err="1">
                <a:ea typeface="+mn-lt"/>
                <a:cs typeface="+mn-lt"/>
              </a:rPr>
              <a:t>accents</a:t>
            </a:r>
            <a:r>
              <a:rPr lang="pl-PL" dirty="0">
                <a:ea typeface="+mn-lt"/>
                <a:cs typeface="+mn-lt"/>
              </a:rPr>
              <a:t> - the New York City </a:t>
            </a:r>
            <a:r>
              <a:rPr lang="pl-PL" dirty="0" err="1">
                <a:ea typeface="+mn-lt"/>
                <a:cs typeface="+mn-lt"/>
              </a:rPr>
              <a:t>accent</a:t>
            </a:r>
            <a:r>
              <a:rPr lang="pl-PL" dirty="0">
                <a:ea typeface="+mn-lt"/>
                <a:cs typeface="+mn-lt"/>
              </a:rPr>
              <a:t>. To </a:t>
            </a:r>
            <a:r>
              <a:rPr lang="pl-PL" dirty="0" err="1">
                <a:ea typeface="+mn-lt"/>
                <a:cs typeface="+mn-lt"/>
              </a:rPr>
              <a:t>sound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like</a:t>
            </a:r>
            <a:r>
              <a:rPr lang="pl-PL" dirty="0">
                <a:ea typeface="+mn-lt"/>
                <a:cs typeface="+mn-lt"/>
              </a:rPr>
              <a:t> a New </a:t>
            </a:r>
            <a:r>
              <a:rPr lang="pl-PL" dirty="0" err="1">
                <a:ea typeface="+mn-lt"/>
                <a:cs typeface="+mn-lt"/>
              </a:rPr>
              <a:t>Yorker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elongate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your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vowels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into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an</a:t>
            </a:r>
            <a:r>
              <a:rPr lang="pl-PL" dirty="0">
                <a:ea typeface="+mn-lt"/>
                <a:cs typeface="+mn-lt"/>
              </a:rPr>
              <a:t> ‘</a:t>
            </a:r>
            <a:r>
              <a:rPr lang="pl-PL" dirty="0" err="1">
                <a:ea typeface="+mn-lt"/>
                <a:cs typeface="+mn-lt"/>
              </a:rPr>
              <a:t>awww</a:t>
            </a:r>
            <a:r>
              <a:rPr lang="pl-PL" dirty="0">
                <a:ea typeface="+mn-lt"/>
                <a:cs typeface="+mn-lt"/>
              </a:rPr>
              <a:t>’ </a:t>
            </a:r>
            <a:r>
              <a:rPr lang="pl-PL" dirty="0" err="1">
                <a:ea typeface="+mn-lt"/>
                <a:cs typeface="+mn-lt"/>
              </a:rPr>
              <a:t>sound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especially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a’s</a:t>
            </a:r>
            <a:r>
              <a:rPr lang="pl-PL" dirty="0">
                <a:ea typeface="+mn-lt"/>
                <a:cs typeface="+mn-lt"/>
              </a:rPr>
              <a:t> and </a:t>
            </a:r>
            <a:r>
              <a:rPr lang="pl-PL" dirty="0" err="1">
                <a:ea typeface="+mn-lt"/>
                <a:cs typeface="+mn-lt"/>
              </a:rPr>
              <a:t>o’s</a:t>
            </a:r>
            <a:r>
              <a:rPr lang="pl-PL" dirty="0">
                <a:ea typeface="+mn-lt"/>
                <a:cs typeface="+mn-lt"/>
              </a:rPr>
              <a:t>. For </a:t>
            </a:r>
            <a:r>
              <a:rPr lang="pl-PL" dirty="0" err="1">
                <a:ea typeface="+mn-lt"/>
                <a:cs typeface="+mn-lt"/>
              </a:rPr>
              <a:t>example</a:t>
            </a:r>
            <a:r>
              <a:rPr lang="pl-PL" dirty="0">
                <a:ea typeface="+mn-lt"/>
                <a:cs typeface="+mn-lt"/>
              </a:rPr>
              <a:t>, “</a:t>
            </a:r>
            <a:r>
              <a:rPr lang="pl-PL" dirty="0" err="1">
                <a:ea typeface="+mn-lt"/>
                <a:cs typeface="+mn-lt"/>
              </a:rPr>
              <a:t>coffee</a:t>
            </a:r>
            <a:r>
              <a:rPr lang="pl-PL" dirty="0">
                <a:ea typeface="+mn-lt"/>
                <a:cs typeface="+mn-lt"/>
              </a:rPr>
              <a:t>” </a:t>
            </a:r>
            <a:r>
              <a:rPr lang="pl-PL" dirty="0" err="1">
                <a:ea typeface="+mn-lt"/>
                <a:cs typeface="+mn-lt"/>
              </a:rPr>
              <a:t>is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pronounced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like</a:t>
            </a:r>
            <a:r>
              <a:rPr lang="pl-PL" dirty="0">
                <a:ea typeface="+mn-lt"/>
                <a:cs typeface="+mn-lt"/>
              </a:rPr>
              <a:t> "</a:t>
            </a:r>
            <a:r>
              <a:rPr lang="pl-PL" dirty="0" err="1">
                <a:ea typeface="+mn-lt"/>
                <a:cs typeface="+mn-lt"/>
              </a:rPr>
              <a:t>caw-fee</a:t>
            </a:r>
            <a:r>
              <a:rPr lang="pl-PL" dirty="0">
                <a:ea typeface="+mn-lt"/>
                <a:cs typeface="+mn-lt"/>
              </a:rPr>
              <a:t>" and “talk” as “</a:t>
            </a:r>
            <a:r>
              <a:rPr lang="pl-PL" dirty="0" err="1">
                <a:ea typeface="+mn-lt"/>
                <a:cs typeface="+mn-lt"/>
              </a:rPr>
              <a:t>tawk</a:t>
            </a:r>
            <a:r>
              <a:rPr lang="pl-PL" dirty="0">
                <a:ea typeface="+mn-lt"/>
                <a:cs typeface="+mn-lt"/>
              </a:rPr>
              <a:t>.”</a:t>
            </a:r>
            <a:endParaRPr lang="pl-PL" dirty="0"/>
          </a:p>
          <a:p>
            <a:pPr>
              <a:buNone/>
            </a:pPr>
            <a:r>
              <a:rPr lang="pl-PL" dirty="0" err="1">
                <a:ea typeface="+mn-lt"/>
                <a:cs typeface="+mn-lt"/>
              </a:rPr>
              <a:t>Another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thing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you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might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notice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is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that</a:t>
            </a:r>
            <a:r>
              <a:rPr lang="pl-PL" dirty="0">
                <a:ea typeface="+mn-lt"/>
                <a:cs typeface="+mn-lt"/>
              </a:rPr>
              <a:t> New </a:t>
            </a:r>
            <a:r>
              <a:rPr lang="pl-PL" dirty="0" err="1">
                <a:ea typeface="+mn-lt"/>
                <a:cs typeface="+mn-lt"/>
              </a:rPr>
              <a:t>Yorkers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pronounce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beginning</a:t>
            </a:r>
            <a:r>
              <a:rPr lang="pl-PL" dirty="0">
                <a:ea typeface="+mn-lt"/>
                <a:cs typeface="+mn-lt"/>
              </a:rPr>
              <a:t> with ‘re’ with a </a:t>
            </a:r>
            <a:r>
              <a:rPr lang="pl-PL" dirty="0" err="1">
                <a:ea typeface="+mn-lt"/>
                <a:cs typeface="+mn-lt"/>
              </a:rPr>
              <a:t>soft</a:t>
            </a:r>
            <a:r>
              <a:rPr lang="pl-PL" dirty="0">
                <a:ea typeface="+mn-lt"/>
                <a:cs typeface="+mn-lt"/>
              </a:rPr>
              <a:t> ‘</a:t>
            </a:r>
            <a:r>
              <a:rPr lang="pl-PL" dirty="0" err="1">
                <a:ea typeface="+mn-lt"/>
                <a:cs typeface="+mn-lt"/>
              </a:rPr>
              <a:t>ra</a:t>
            </a:r>
            <a:r>
              <a:rPr lang="pl-PL" dirty="0">
                <a:ea typeface="+mn-lt"/>
                <a:cs typeface="+mn-lt"/>
              </a:rPr>
              <a:t>’. For </a:t>
            </a:r>
            <a:r>
              <a:rPr lang="pl-PL" dirty="0" err="1">
                <a:ea typeface="+mn-lt"/>
                <a:cs typeface="+mn-lt"/>
              </a:rPr>
              <a:t>example</a:t>
            </a:r>
            <a:r>
              <a:rPr lang="pl-PL" dirty="0">
                <a:ea typeface="+mn-lt"/>
                <a:cs typeface="+mn-lt"/>
              </a:rPr>
              <a:t>, “</a:t>
            </a:r>
            <a:r>
              <a:rPr lang="pl-PL" dirty="0" err="1">
                <a:ea typeface="+mn-lt"/>
                <a:cs typeface="+mn-lt"/>
              </a:rPr>
              <a:t>regardless</a:t>
            </a:r>
            <a:r>
              <a:rPr lang="pl-PL" dirty="0">
                <a:ea typeface="+mn-lt"/>
                <a:cs typeface="+mn-lt"/>
              </a:rPr>
              <a:t>” </a:t>
            </a:r>
            <a:r>
              <a:rPr lang="pl-PL" dirty="0" err="1">
                <a:ea typeface="+mn-lt"/>
                <a:cs typeface="+mn-lt"/>
              </a:rPr>
              <a:t>would</a:t>
            </a:r>
            <a:r>
              <a:rPr lang="pl-PL" dirty="0">
                <a:ea typeface="+mn-lt"/>
                <a:cs typeface="+mn-lt"/>
              </a:rPr>
              <a:t> be </a:t>
            </a:r>
            <a:r>
              <a:rPr lang="pl-PL" dirty="0" err="1">
                <a:ea typeface="+mn-lt"/>
                <a:cs typeface="+mn-lt"/>
              </a:rPr>
              <a:t>pronounced</a:t>
            </a:r>
            <a:r>
              <a:rPr lang="pl-PL" dirty="0">
                <a:ea typeface="+mn-lt"/>
                <a:cs typeface="+mn-lt"/>
              </a:rPr>
              <a:t> “</a:t>
            </a:r>
            <a:r>
              <a:rPr lang="pl-PL" dirty="0" err="1">
                <a:ea typeface="+mn-lt"/>
                <a:cs typeface="+mn-lt"/>
              </a:rPr>
              <a:t>ra-gardless</a:t>
            </a:r>
            <a:r>
              <a:rPr lang="pl-PL" dirty="0">
                <a:ea typeface="+mn-lt"/>
                <a:cs typeface="+mn-lt"/>
              </a:rPr>
              <a:t>” and “return” as “</a:t>
            </a:r>
            <a:r>
              <a:rPr lang="pl-PL" dirty="0" err="1">
                <a:ea typeface="+mn-lt"/>
                <a:cs typeface="+mn-lt"/>
              </a:rPr>
              <a:t>ra-turn</a:t>
            </a:r>
            <a:r>
              <a:rPr lang="pl-PL" dirty="0">
                <a:ea typeface="+mn-lt"/>
                <a:cs typeface="+mn-lt"/>
              </a:rPr>
              <a:t>.”</a:t>
            </a:r>
            <a:endParaRPr lang="pl-PL" dirty="0"/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</p:txBody>
      </p:sp>
      <p:pic>
        <p:nvPicPr>
          <p:cNvPr id="5" name="Obraz 5" descr="Obraz zawierający niebo, zewnętrzne&#10;&#10;Opis wygenerowany automatycznie">
            <a:extLst>
              <a:ext uri="{FF2B5EF4-FFF2-40B4-BE49-F238E27FC236}">
                <a16:creationId xmlns:a16="http://schemas.microsoft.com/office/drawing/2014/main" xmlns="" id="{EC972475-E14F-0D04-7938-92A75F8EDCA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7479" y="3771498"/>
            <a:ext cx="7666119" cy="264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886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3B14FD2-454B-CAC5-2A63-43A13369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26" y="204704"/>
            <a:ext cx="10515600" cy="1325563"/>
          </a:xfrm>
        </p:spPr>
        <p:txBody>
          <a:bodyPr/>
          <a:lstStyle/>
          <a:p>
            <a:r>
              <a:rPr lang="pl-PL" dirty="0">
                <a:latin typeface="Aharoni"/>
                <a:cs typeface="Aharoni"/>
              </a:rPr>
              <a:t>Southern American English </a:t>
            </a:r>
            <a:r>
              <a:rPr lang="pl-PL" dirty="0" err="1">
                <a:latin typeface="Aharoni"/>
                <a:cs typeface="Aharoni"/>
              </a:rPr>
              <a:t>accent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C17AF5D-5C5F-DD60-52C6-5212FCEAE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27" y="1424573"/>
            <a:ext cx="6384759" cy="511333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The </a:t>
            </a:r>
            <a:r>
              <a:rPr lang="pl-PL" dirty="0" err="1">
                <a:latin typeface="Calibri Light"/>
                <a:ea typeface="+mn-lt"/>
                <a:cs typeface="+mn-lt"/>
              </a:rPr>
              <a:t>first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noticeable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about</a:t>
            </a:r>
            <a:r>
              <a:rPr lang="pl-PL" dirty="0">
                <a:latin typeface="Calibri Light"/>
                <a:ea typeface="+mn-lt"/>
                <a:cs typeface="+mn-lt"/>
              </a:rPr>
              <a:t> a Southern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speed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which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spoken</a:t>
            </a:r>
            <a:r>
              <a:rPr lang="pl-PL" dirty="0">
                <a:latin typeface="Calibri Light"/>
                <a:ea typeface="+mn-lt"/>
                <a:cs typeface="+mn-lt"/>
              </a:rPr>
              <a:t>. The Southern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slower</a:t>
            </a:r>
            <a:r>
              <a:rPr lang="pl-PL" dirty="0">
                <a:latin typeface="Calibri Light"/>
                <a:ea typeface="+mn-lt"/>
                <a:cs typeface="+mn-lt"/>
              </a:rPr>
              <a:t> and </a:t>
            </a:r>
            <a:r>
              <a:rPr lang="pl-PL" dirty="0" err="1">
                <a:latin typeface="Calibri Light"/>
                <a:ea typeface="+mn-lt"/>
                <a:cs typeface="+mn-lt"/>
              </a:rPr>
              <a:t>laid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back</a:t>
            </a:r>
            <a:r>
              <a:rPr lang="pl-PL" dirty="0">
                <a:latin typeface="Calibri Light"/>
                <a:ea typeface="+mn-lt"/>
                <a:cs typeface="+mn-lt"/>
              </a:rPr>
              <a:t> as </a:t>
            </a:r>
            <a:r>
              <a:rPr lang="pl-PL" dirty="0" err="1">
                <a:latin typeface="Calibri Light"/>
                <a:ea typeface="+mn-lt"/>
                <a:cs typeface="+mn-lt"/>
              </a:rPr>
              <a:t>noticed</a:t>
            </a:r>
            <a:r>
              <a:rPr lang="pl-PL" dirty="0">
                <a:latin typeface="Calibri Light"/>
                <a:ea typeface="+mn-lt"/>
                <a:cs typeface="+mn-lt"/>
              </a:rPr>
              <a:t> in </a:t>
            </a:r>
            <a:r>
              <a:rPr lang="pl-PL" dirty="0" err="1">
                <a:latin typeface="Calibri Light"/>
                <a:ea typeface="+mn-lt"/>
                <a:cs typeface="+mn-lt"/>
              </a:rPr>
              <a:t>their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drawn</a:t>
            </a:r>
            <a:r>
              <a:rPr lang="pl-PL" dirty="0">
                <a:latin typeface="Calibri Light"/>
                <a:ea typeface="+mn-lt"/>
                <a:cs typeface="+mn-lt"/>
              </a:rPr>
              <a:t>-out </a:t>
            </a:r>
            <a:r>
              <a:rPr lang="pl-PL" dirty="0" err="1">
                <a:latin typeface="Calibri Light"/>
                <a:ea typeface="+mn-lt"/>
                <a:cs typeface="+mn-lt"/>
              </a:rPr>
              <a:t>vowel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known</a:t>
            </a:r>
            <a:r>
              <a:rPr lang="pl-PL" dirty="0">
                <a:latin typeface="Calibri Light"/>
                <a:ea typeface="+mn-lt"/>
                <a:cs typeface="+mn-lt"/>
              </a:rPr>
              <a:t> as the Southern </a:t>
            </a:r>
            <a:r>
              <a:rPr lang="pl-PL" dirty="0" err="1">
                <a:latin typeface="Calibri Light"/>
                <a:ea typeface="+mn-lt"/>
                <a:cs typeface="+mn-lt"/>
              </a:rPr>
              <a:t>drawl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 dirty="0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typically</a:t>
            </a:r>
            <a:r>
              <a:rPr lang="pl-PL" dirty="0">
                <a:latin typeface="Calibri Light"/>
                <a:ea typeface="+mn-lt"/>
                <a:cs typeface="+mn-lt"/>
              </a:rPr>
              <a:t> run </a:t>
            </a:r>
            <a:r>
              <a:rPr lang="pl-PL" dirty="0" err="1">
                <a:latin typeface="Calibri Light"/>
                <a:ea typeface="+mn-lt"/>
                <a:cs typeface="+mn-lt"/>
              </a:rPr>
              <a:t>together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“gonna” (</a:t>
            </a:r>
            <a:r>
              <a:rPr lang="pl-PL" dirty="0" err="1">
                <a:latin typeface="Calibri Light"/>
                <a:ea typeface="+mn-lt"/>
                <a:cs typeface="+mn-lt"/>
              </a:rPr>
              <a:t>going</a:t>
            </a:r>
            <a:r>
              <a:rPr lang="pl-PL" dirty="0">
                <a:latin typeface="Calibri Light"/>
                <a:ea typeface="+mn-lt"/>
                <a:cs typeface="+mn-lt"/>
              </a:rPr>
              <a:t> to) and “</a:t>
            </a:r>
            <a:r>
              <a:rPr lang="pl-PL" dirty="0" err="1">
                <a:latin typeface="Calibri Light"/>
                <a:ea typeface="+mn-lt"/>
                <a:cs typeface="+mn-lt"/>
              </a:rPr>
              <a:t>lemme</a:t>
            </a:r>
            <a:r>
              <a:rPr lang="pl-PL" dirty="0">
                <a:latin typeface="Calibri Light"/>
                <a:ea typeface="+mn-lt"/>
                <a:cs typeface="+mn-lt"/>
              </a:rPr>
              <a:t>” (</a:t>
            </a:r>
            <a:r>
              <a:rPr lang="pl-PL" dirty="0" err="1">
                <a:latin typeface="Calibri Light"/>
                <a:ea typeface="+mn-lt"/>
                <a:cs typeface="+mn-lt"/>
              </a:rPr>
              <a:t>let</a:t>
            </a:r>
            <a:r>
              <a:rPr lang="pl-PL" dirty="0">
                <a:latin typeface="Calibri Light"/>
                <a:ea typeface="+mn-lt"/>
                <a:cs typeface="+mn-lt"/>
              </a:rPr>
              <a:t> me).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typically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have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two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syllables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instead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have</a:t>
            </a:r>
            <a:r>
              <a:rPr lang="pl-PL" dirty="0">
                <a:latin typeface="Calibri Light"/>
                <a:ea typeface="+mn-lt"/>
                <a:cs typeface="+mn-lt"/>
              </a:rPr>
              <a:t> one </a:t>
            </a:r>
            <a:r>
              <a:rPr lang="pl-PL" dirty="0" err="1">
                <a:latin typeface="Calibri Light"/>
                <a:ea typeface="+mn-lt"/>
                <a:cs typeface="+mn-lt"/>
              </a:rPr>
              <a:t>such</a:t>
            </a:r>
            <a:r>
              <a:rPr lang="pl-PL" dirty="0">
                <a:latin typeface="Calibri Light"/>
                <a:ea typeface="+mn-lt"/>
                <a:cs typeface="+mn-lt"/>
              </a:rPr>
              <a:t> as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</a:t>
            </a:r>
            <a:r>
              <a:rPr lang="pl-PL" dirty="0">
                <a:latin typeface="Calibri Light"/>
                <a:ea typeface="+mn-lt"/>
                <a:cs typeface="+mn-lt"/>
              </a:rPr>
              <a:t> “tire” </a:t>
            </a:r>
            <a:r>
              <a:rPr lang="pl-PL" dirty="0" err="1">
                <a:latin typeface="Calibri Light"/>
                <a:ea typeface="+mn-lt"/>
                <a:cs typeface="+mn-lt"/>
              </a:rPr>
              <a:t>being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taar</a:t>
            </a:r>
            <a:r>
              <a:rPr lang="pl-PL" dirty="0">
                <a:latin typeface="Calibri Light"/>
                <a:ea typeface="+mn-lt"/>
                <a:cs typeface="+mn-lt"/>
              </a:rPr>
              <a:t>.” “I”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also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aah</a:t>
            </a:r>
            <a:r>
              <a:rPr lang="pl-PL" dirty="0">
                <a:latin typeface="Calibri Light"/>
                <a:ea typeface="+mn-lt"/>
                <a:cs typeface="+mn-lt"/>
              </a:rPr>
              <a:t>” and “</a:t>
            </a:r>
            <a:r>
              <a:rPr lang="pl-PL" dirty="0" err="1">
                <a:latin typeface="Calibri Light"/>
                <a:ea typeface="+mn-lt"/>
                <a:cs typeface="+mn-lt"/>
              </a:rPr>
              <a:t>mah</a:t>
            </a:r>
            <a:r>
              <a:rPr lang="pl-PL" dirty="0">
                <a:latin typeface="Calibri Light"/>
                <a:ea typeface="+mn-lt"/>
                <a:cs typeface="+mn-lt"/>
              </a:rPr>
              <a:t>” for “my.” </a:t>
            </a:r>
            <a:r>
              <a:rPr lang="pl-PL" dirty="0" err="1">
                <a:latin typeface="Calibri Light"/>
                <a:ea typeface="+mn-lt"/>
                <a:cs typeface="+mn-lt"/>
              </a:rPr>
              <a:t>Putting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all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together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dirty="0" err="1">
                <a:latin typeface="Calibri Light"/>
                <a:ea typeface="+mn-lt"/>
                <a:cs typeface="+mn-lt"/>
              </a:rPr>
              <a:t>you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might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hear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sentence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"</a:t>
            </a:r>
            <a:r>
              <a:rPr lang="pl-PL" dirty="0" err="1">
                <a:latin typeface="Calibri Light"/>
                <a:ea typeface="+mn-lt"/>
                <a:cs typeface="+mn-lt"/>
              </a:rPr>
              <a:t>lordy</a:t>
            </a:r>
            <a:r>
              <a:rPr lang="pl-PL" dirty="0">
                <a:latin typeface="Calibri Light"/>
                <a:ea typeface="+mn-lt"/>
                <a:cs typeface="+mn-lt"/>
              </a:rPr>
              <a:t> be, </a:t>
            </a:r>
            <a:r>
              <a:rPr lang="pl-PL" dirty="0" err="1">
                <a:latin typeface="Calibri Light"/>
                <a:ea typeface="+mn-lt"/>
                <a:cs typeface="+mn-lt"/>
              </a:rPr>
              <a:t>aah've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got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flat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taar</a:t>
            </a:r>
            <a:r>
              <a:rPr lang="pl-PL" dirty="0">
                <a:latin typeface="Calibri Light"/>
                <a:ea typeface="+mn-lt"/>
                <a:cs typeface="+mn-lt"/>
              </a:rPr>
              <a:t>" (</a:t>
            </a:r>
            <a:r>
              <a:rPr lang="pl-PL" dirty="0" err="1">
                <a:latin typeface="Calibri Light"/>
                <a:ea typeface="+mn-lt"/>
                <a:cs typeface="+mn-lt"/>
              </a:rPr>
              <a:t>Oh</a:t>
            </a:r>
            <a:r>
              <a:rPr lang="pl-PL" dirty="0">
                <a:latin typeface="Calibri Light"/>
                <a:ea typeface="+mn-lt"/>
                <a:cs typeface="+mn-lt"/>
              </a:rPr>
              <a:t> no, I </a:t>
            </a:r>
            <a:r>
              <a:rPr lang="pl-PL" dirty="0" err="1">
                <a:latin typeface="Calibri Light"/>
                <a:ea typeface="+mn-lt"/>
                <a:cs typeface="+mn-lt"/>
              </a:rPr>
              <a:t>have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dirty="0" err="1">
                <a:latin typeface="Calibri Light"/>
                <a:ea typeface="+mn-lt"/>
                <a:cs typeface="+mn-lt"/>
              </a:rPr>
              <a:t>flat</a:t>
            </a:r>
            <a:r>
              <a:rPr lang="pl-PL" dirty="0">
                <a:latin typeface="Calibri Light"/>
                <a:ea typeface="+mn-lt"/>
                <a:cs typeface="+mn-lt"/>
              </a:rPr>
              <a:t> tire.)</a:t>
            </a:r>
            <a:endParaRPr lang="pl-PL" dirty="0">
              <a:latin typeface="Calibri Light"/>
              <a:cs typeface="Calibri Light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</p:txBody>
      </p:sp>
      <p:pic>
        <p:nvPicPr>
          <p:cNvPr id="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xmlns="" id="{EDCAFB48-0DE7-87EC-0CEB-192D73587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585" y="2134483"/>
            <a:ext cx="5269830" cy="354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1592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282D391-3C19-D98F-1557-A45A0C6E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34520"/>
            <a:ext cx="10515600" cy="1325563"/>
          </a:xfrm>
        </p:spPr>
        <p:txBody>
          <a:bodyPr/>
          <a:lstStyle/>
          <a:p>
            <a:r>
              <a:rPr lang="pl-PL" dirty="0">
                <a:latin typeface="Aharoni"/>
                <a:cs typeface="Aharoni"/>
              </a:rPr>
              <a:t>Canadian </a:t>
            </a:r>
            <a:r>
              <a:rPr lang="pl-PL" dirty="0" err="1">
                <a:latin typeface="Aharoni"/>
                <a:cs typeface="Aharoni"/>
              </a:rPr>
              <a:t>accent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E76849F-DF46-82D8-5850-11D655C96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24310"/>
            <a:ext cx="6174206" cy="52537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dirty="0">
                <a:latin typeface="Calibri Light"/>
                <a:ea typeface="+mn-lt"/>
                <a:cs typeface="+mn-lt"/>
              </a:rPr>
              <a:t>Canadian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contains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elements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both</a:t>
            </a:r>
            <a:r>
              <a:rPr lang="pl-PL" dirty="0">
                <a:latin typeface="Calibri Light"/>
                <a:ea typeface="+mn-lt"/>
                <a:cs typeface="+mn-lt"/>
              </a:rPr>
              <a:t> British and American English, as </a:t>
            </a:r>
            <a:r>
              <a:rPr lang="pl-PL" dirty="0" err="1">
                <a:latin typeface="Calibri Light"/>
                <a:ea typeface="+mn-lt"/>
                <a:cs typeface="+mn-lt"/>
              </a:rPr>
              <a:t>well</a:t>
            </a:r>
            <a:r>
              <a:rPr lang="pl-PL" dirty="0">
                <a:latin typeface="Calibri Light"/>
                <a:ea typeface="+mn-lt"/>
                <a:cs typeface="+mn-lt"/>
              </a:rPr>
              <a:t> as </a:t>
            </a:r>
            <a:r>
              <a:rPr lang="pl-PL" dirty="0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uniquely</a:t>
            </a:r>
            <a:r>
              <a:rPr lang="pl-PL" dirty="0">
                <a:latin typeface="Calibri Light"/>
                <a:ea typeface="+mn-lt"/>
                <a:cs typeface="+mn-lt"/>
              </a:rPr>
              <a:t> Canadian </a:t>
            </a:r>
            <a:r>
              <a:rPr lang="pl-PL" dirty="0" err="1">
                <a:latin typeface="Calibri Light"/>
                <a:ea typeface="+mn-lt"/>
                <a:cs typeface="+mn-lt"/>
              </a:rPr>
              <a:t>characteristics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its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own</a:t>
            </a:r>
            <a:r>
              <a:rPr lang="pl-PL" dirty="0">
                <a:latin typeface="Calibri Light"/>
                <a:ea typeface="+mn-lt"/>
                <a:cs typeface="+mn-lt"/>
              </a:rPr>
              <a:t>.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vast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majority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dirty="0" err="1">
                <a:latin typeface="Calibri Light"/>
                <a:ea typeface="+mn-lt"/>
                <a:cs typeface="+mn-lt"/>
              </a:rPr>
              <a:t>people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outside</a:t>
            </a:r>
            <a:r>
              <a:rPr lang="pl-PL" dirty="0">
                <a:latin typeface="Calibri Light"/>
                <a:ea typeface="+mn-lt"/>
                <a:cs typeface="+mn-lt"/>
              </a:rPr>
              <a:t> of the country </a:t>
            </a:r>
            <a:r>
              <a:rPr lang="pl-PL" dirty="0" err="1">
                <a:latin typeface="Calibri Light"/>
                <a:ea typeface="+mn-lt"/>
                <a:cs typeface="+mn-lt"/>
              </a:rPr>
              <a:t>cannot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distinguish</a:t>
            </a:r>
            <a:r>
              <a:rPr lang="pl-PL" dirty="0">
                <a:latin typeface="Calibri Light"/>
                <a:ea typeface="+mn-lt"/>
                <a:cs typeface="+mn-lt"/>
              </a:rPr>
              <a:t> the Canadian </a:t>
            </a:r>
            <a:r>
              <a:rPr lang="pl-PL" dirty="0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from the American one by </a:t>
            </a:r>
            <a:r>
              <a:rPr lang="pl-PL" dirty="0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alone</a:t>
            </a:r>
            <a:r>
              <a:rPr lang="pl-PL" dirty="0">
                <a:latin typeface="Calibri Light"/>
                <a:ea typeface="+mn-lt"/>
                <a:cs typeface="+mn-lt"/>
              </a:rPr>
              <a:t>.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giveaway</a:t>
            </a:r>
            <a:r>
              <a:rPr lang="pl-PL" dirty="0">
                <a:latin typeface="Calibri Light"/>
                <a:ea typeface="+mn-lt"/>
                <a:cs typeface="+mn-lt"/>
              </a:rPr>
              <a:t> for most </a:t>
            </a:r>
            <a:r>
              <a:rPr lang="pl-PL" dirty="0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when</a:t>
            </a:r>
            <a:r>
              <a:rPr lang="pl-PL" dirty="0">
                <a:latin typeface="Calibri Light"/>
                <a:ea typeface="+mn-lt"/>
                <a:cs typeface="+mn-lt"/>
              </a:rPr>
              <a:t> a Canadian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pronounces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about</a:t>
            </a:r>
            <a:r>
              <a:rPr lang="pl-PL" dirty="0">
                <a:latin typeface="Calibri Light"/>
                <a:ea typeface="+mn-lt"/>
                <a:cs typeface="+mn-lt"/>
              </a:rPr>
              <a:t>” as “a-</a:t>
            </a:r>
            <a:r>
              <a:rPr lang="pl-PL" dirty="0" err="1">
                <a:latin typeface="Calibri Light"/>
                <a:ea typeface="+mn-lt"/>
                <a:cs typeface="+mn-lt"/>
              </a:rPr>
              <a:t>boot</a:t>
            </a:r>
            <a:r>
              <a:rPr lang="pl-PL" dirty="0">
                <a:latin typeface="Calibri Light"/>
                <a:ea typeface="+mn-lt"/>
                <a:cs typeface="+mn-lt"/>
              </a:rPr>
              <a:t>.” British English </a:t>
            </a:r>
            <a:r>
              <a:rPr lang="pl-PL" dirty="0" err="1">
                <a:latin typeface="Calibri Light"/>
                <a:ea typeface="+mn-lt"/>
                <a:cs typeface="+mn-lt"/>
              </a:rPr>
              <a:t>preferences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are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found</a:t>
            </a:r>
            <a:r>
              <a:rPr lang="pl-PL" dirty="0">
                <a:latin typeface="Calibri Light"/>
                <a:ea typeface="+mn-lt"/>
                <a:cs typeface="+mn-lt"/>
              </a:rPr>
              <a:t> in </a:t>
            </a:r>
            <a:r>
              <a:rPr lang="pl-PL" dirty="0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“news,” </a:t>
            </a:r>
            <a:r>
              <a:rPr lang="pl-PL" dirty="0" err="1">
                <a:latin typeface="Calibri Light"/>
                <a:ea typeface="+mn-lt"/>
                <a:cs typeface="+mn-lt"/>
              </a:rPr>
              <a:t>which</a:t>
            </a:r>
            <a:r>
              <a:rPr lang="pl-PL" dirty="0">
                <a:latin typeface="Calibri Light"/>
                <a:ea typeface="+mn-lt"/>
                <a:cs typeface="+mn-lt"/>
              </a:rPr>
              <a:t> the </a:t>
            </a:r>
            <a:r>
              <a:rPr lang="pl-PL" dirty="0" err="1">
                <a:latin typeface="Calibri Light"/>
                <a:ea typeface="+mn-lt"/>
                <a:cs typeface="+mn-lt"/>
              </a:rPr>
              <a:t>Canadians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pronounce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nyoos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dirty="0" err="1">
                <a:latin typeface="Calibri Light"/>
                <a:ea typeface="+mn-lt"/>
                <a:cs typeface="+mn-lt"/>
              </a:rPr>
              <a:t>rather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dirty="0" err="1">
                <a:latin typeface="Calibri Light"/>
                <a:ea typeface="+mn-lt"/>
                <a:cs typeface="+mn-lt"/>
              </a:rPr>
              <a:t>than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dirty="0" err="1">
                <a:latin typeface="Calibri Light"/>
                <a:ea typeface="+mn-lt"/>
                <a:cs typeface="+mn-lt"/>
              </a:rPr>
              <a:t>noos</a:t>
            </a:r>
            <a:r>
              <a:rPr lang="pl-PL" dirty="0">
                <a:latin typeface="Calibri Light"/>
                <a:ea typeface="+mn-lt"/>
                <a:cs typeface="+mn-lt"/>
              </a:rPr>
              <a:t>.”</a:t>
            </a:r>
          </a:p>
        </p:txBody>
      </p:sp>
      <p:pic>
        <p:nvPicPr>
          <p:cNvPr id="5" name="Grafika 5">
            <a:extLst>
              <a:ext uri="{FF2B5EF4-FFF2-40B4-BE49-F238E27FC236}">
                <a16:creationId xmlns:a16="http://schemas.microsoft.com/office/drawing/2014/main" xmlns="" id="{48A6CA66-1E06-013A-B3EB-BD3994BFB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589295" y="1763596"/>
            <a:ext cx="5009146" cy="422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907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ECDE21E-58C2-4109-C82B-47DDD1B30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279" y="375151"/>
            <a:ext cx="11718757" cy="1335589"/>
          </a:xfrm>
        </p:spPr>
        <p:txBody>
          <a:bodyPr/>
          <a:lstStyle/>
          <a:p>
            <a:r>
              <a:rPr lang="pl-PL" sz="5400" dirty="0" err="1">
                <a:latin typeface="Aharoni"/>
                <a:cs typeface="Calibri Light"/>
              </a:rPr>
              <a:t>Austalian</a:t>
            </a:r>
            <a:r>
              <a:rPr lang="pl-PL" sz="5400" dirty="0">
                <a:latin typeface="Aharoni"/>
                <a:cs typeface="Calibri Light"/>
              </a:rPr>
              <a:t> English </a:t>
            </a:r>
            <a:r>
              <a:rPr lang="pl-PL" sz="5400" dirty="0" err="1">
                <a:latin typeface="Aharoni"/>
                <a:cs typeface="Calibri Light"/>
              </a:rPr>
              <a:t>Accent</a:t>
            </a:r>
            <a:endParaRPr lang="pl-PL" sz="5400" dirty="0" err="1">
              <a:latin typeface="Aharoni"/>
            </a:endParaRPr>
          </a:p>
        </p:txBody>
      </p:sp>
      <p:pic>
        <p:nvPicPr>
          <p:cNvPr id="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xmlns="" id="{730C833A-918C-AE54-503D-9676081CC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893" r="-130" b="2386"/>
          <a:stretch/>
        </p:blipFill>
        <p:spPr>
          <a:xfrm>
            <a:off x="1306239" y="1474705"/>
            <a:ext cx="9208558" cy="4792518"/>
          </a:xfrm>
        </p:spPr>
      </p:pic>
    </p:spTree>
    <p:extLst>
      <p:ext uri="{BB962C8B-B14F-4D97-AF65-F5344CB8AC3E}">
        <p14:creationId xmlns:p14="http://schemas.microsoft.com/office/powerpoint/2010/main" xmlns="" val="2384521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AF670C-D7E6-AD32-DE40-57915220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latin typeface="Aharoni"/>
                <a:cs typeface="Calibri Light"/>
              </a:rPr>
              <a:t>Australian</a:t>
            </a:r>
            <a:r>
              <a:rPr lang="pl-PL" b="1" dirty="0">
                <a:latin typeface="Aharoni"/>
                <a:cs typeface="Calibri Light"/>
              </a:rPr>
              <a:t> English </a:t>
            </a:r>
            <a:r>
              <a:rPr lang="pl-PL" b="1" dirty="0" err="1">
                <a:latin typeface="Aharoni"/>
                <a:cs typeface="Calibri Light"/>
              </a:rPr>
              <a:t>accent</a:t>
            </a:r>
            <a:endParaRPr lang="pl-PL" b="1">
              <a:latin typeface="Aharoni"/>
              <a:cs typeface="Aharon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0222076-5872-D6BF-897B-BDB8781BB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pl-PL" err="1">
                <a:latin typeface="Calibri Light"/>
                <a:ea typeface="+mn-lt"/>
                <a:cs typeface="+mn-lt"/>
              </a:rPr>
              <a:t>Compared</a:t>
            </a:r>
            <a:r>
              <a:rPr lang="pl-PL" dirty="0">
                <a:latin typeface="Calibri Light"/>
                <a:ea typeface="+mn-lt"/>
                <a:cs typeface="+mn-lt"/>
              </a:rPr>
              <a:t> to British English and the </a:t>
            </a:r>
            <a:r>
              <a:rPr lang="pl-PL" err="1">
                <a:latin typeface="Calibri Light"/>
                <a:ea typeface="+mn-lt"/>
                <a:cs typeface="+mn-lt"/>
              </a:rPr>
              <a:t>North</a:t>
            </a:r>
            <a:r>
              <a:rPr lang="pl-PL" dirty="0">
                <a:latin typeface="Calibri Light"/>
                <a:ea typeface="+mn-lt"/>
                <a:cs typeface="+mn-lt"/>
              </a:rPr>
              <a:t> American English </a:t>
            </a:r>
            <a:r>
              <a:rPr lang="pl-PL" err="1">
                <a:latin typeface="Calibri Light"/>
                <a:ea typeface="+mn-lt"/>
                <a:cs typeface="+mn-lt"/>
              </a:rPr>
              <a:t>accents</a:t>
            </a:r>
            <a:r>
              <a:rPr lang="pl-PL" dirty="0">
                <a:latin typeface="Calibri Light"/>
                <a:ea typeface="+mn-lt"/>
                <a:cs typeface="+mn-lt"/>
              </a:rPr>
              <a:t>, the </a:t>
            </a:r>
            <a:r>
              <a:rPr lang="pl-PL" err="1">
                <a:latin typeface="Calibri Light"/>
                <a:ea typeface="+mn-lt"/>
                <a:cs typeface="+mn-lt"/>
              </a:rPr>
              <a:t>Australian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homogeneous</a:t>
            </a:r>
            <a:r>
              <a:rPr lang="pl-PL" dirty="0">
                <a:latin typeface="Calibri Light"/>
                <a:ea typeface="+mn-lt"/>
                <a:cs typeface="+mn-lt"/>
              </a:rPr>
              <a:t>. It </a:t>
            </a:r>
            <a:r>
              <a:rPr lang="pl-PL" err="1">
                <a:latin typeface="Calibri Light"/>
                <a:ea typeface="+mn-lt"/>
                <a:cs typeface="+mn-lt"/>
              </a:rPr>
              <a:t>shares</a:t>
            </a:r>
            <a:r>
              <a:rPr lang="pl-PL" dirty="0">
                <a:latin typeface="Calibri Light"/>
                <a:ea typeface="+mn-lt"/>
                <a:cs typeface="+mn-lt"/>
              </a:rPr>
              <a:t> the most </a:t>
            </a:r>
            <a:r>
              <a:rPr lang="pl-PL" err="1">
                <a:latin typeface="Calibri Light"/>
                <a:ea typeface="+mn-lt"/>
                <a:cs typeface="+mn-lt"/>
              </a:rPr>
              <a:t>similarity</a:t>
            </a:r>
            <a:r>
              <a:rPr lang="pl-PL" dirty="0">
                <a:latin typeface="Calibri Light"/>
                <a:ea typeface="+mn-lt"/>
                <a:cs typeface="+mn-lt"/>
              </a:rPr>
              <a:t> with New </a:t>
            </a:r>
            <a:r>
              <a:rPr lang="pl-PL" err="1">
                <a:latin typeface="Calibri Light"/>
                <a:ea typeface="+mn-lt"/>
                <a:cs typeface="+mn-lt"/>
              </a:rPr>
              <a:t>Zealand</a:t>
            </a:r>
            <a:r>
              <a:rPr lang="pl-PL" dirty="0">
                <a:latin typeface="Calibri Light"/>
                <a:ea typeface="+mn-lt"/>
                <a:cs typeface="+mn-lt"/>
              </a:rPr>
              <a:t> English. The </a:t>
            </a:r>
            <a:r>
              <a:rPr lang="pl-PL" err="1">
                <a:latin typeface="Calibri Light"/>
                <a:ea typeface="+mn-lt"/>
                <a:cs typeface="+mn-lt"/>
              </a:rPr>
              <a:t>Australian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accent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is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famous</a:t>
            </a:r>
            <a:r>
              <a:rPr lang="pl-PL" dirty="0">
                <a:latin typeface="Calibri Light"/>
                <a:ea typeface="+mn-lt"/>
                <a:cs typeface="+mn-lt"/>
              </a:rPr>
              <a:t> for the </a:t>
            </a:r>
            <a:r>
              <a:rPr lang="pl-PL" err="1">
                <a:latin typeface="Calibri Light"/>
                <a:ea typeface="+mn-lt"/>
                <a:cs typeface="+mn-lt"/>
              </a:rPr>
              <a:t>use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err="1">
                <a:latin typeface="Calibri Light"/>
                <a:ea typeface="+mn-lt"/>
                <a:cs typeface="+mn-lt"/>
              </a:rPr>
              <a:t>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inflection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at</a:t>
            </a:r>
            <a:r>
              <a:rPr lang="pl-PL" dirty="0">
                <a:latin typeface="Calibri Light"/>
                <a:ea typeface="+mn-lt"/>
                <a:cs typeface="+mn-lt"/>
              </a:rPr>
              <a:t> the end of </a:t>
            </a:r>
            <a:r>
              <a:rPr lang="pl-PL" err="1">
                <a:latin typeface="Calibri Light"/>
                <a:ea typeface="+mn-lt"/>
                <a:cs typeface="+mn-lt"/>
              </a:rPr>
              <a:t>sentences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err="1">
                <a:latin typeface="Calibri Light"/>
                <a:ea typeface="+mn-lt"/>
                <a:cs typeface="+mn-lt"/>
              </a:rPr>
              <a:t>which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can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make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statements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questions</a:t>
            </a:r>
            <a:r>
              <a:rPr lang="pl-PL" dirty="0">
                <a:latin typeface="Calibri Light"/>
                <a:ea typeface="+mn-lt"/>
                <a:cs typeface="+mn-lt"/>
              </a:rPr>
              <a:t>.</a:t>
            </a:r>
            <a:endParaRPr lang="pl-PL" dirty="0">
              <a:latin typeface="Calibri Light"/>
              <a:cs typeface="Calibri Light"/>
            </a:endParaRPr>
          </a:p>
          <a:p>
            <a:pPr>
              <a:buNone/>
            </a:pPr>
            <a:r>
              <a:rPr lang="pl-PL" err="1">
                <a:latin typeface="Calibri Light"/>
                <a:ea typeface="+mn-lt"/>
                <a:cs typeface="+mn-lt"/>
              </a:rPr>
              <a:t>When</a:t>
            </a:r>
            <a:r>
              <a:rPr lang="pl-PL" dirty="0">
                <a:latin typeface="Calibri Light"/>
                <a:ea typeface="+mn-lt"/>
                <a:cs typeface="+mn-lt"/>
              </a:rPr>
              <a:t> a ‘t’ </a:t>
            </a:r>
            <a:r>
              <a:rPr lang="pl-PL" err="1">
                <a:latin typeface="Calibri Light"/>
                <a:ea typeface="+mn-lt"/>
                <a:cs typeface="+mn-lt"/>
              </a:rPr>
              <a:t>comes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between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two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vowels</a:t>
            </a:r>
            <a:r>
              <a:rPr lang="pl-PL" dirty="0">
                <a:latin typeface="Calibri Light"/>
                <a:ea typeface="+mn-lt"/>
                <a:cs typeface="+mn-lt"/>
              </a:rPr>
              <a:t> in a </a:t>
            </a:r>
            <a:r>
              <a:rPr lang="pl-PL" err="1">
                <a:latin typeface="Calibri Light"/>
                <a:ea typeface="+mn-lt"/>
                <a:cs typeface="+mn-lt"/>
              </a:rPr>
              <a:t>word</a:t>
            </a:r>
            <a:r>
              <a:rPr lang="pl-PL" dirty="0">
                <a:latin typeface="Calibri Light"/>
                <a:ea typeface="+mn-lt"/>
                <a:cs typeface="+mn-lt"/>
              </a:rPr>
              <a:t>, </a:t>
            </a:r>
            <a:r>
              <a:rPr lang="pl-PL" err="1">
                <a:latin typeface="Calibri Light"/>
                <a:ea typeface="+mn-lt"/>
                <a:cs typeface="+mn-lt"/>
              </a:rPr>
              <a:t>it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sounds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a ‘d.’ For </a:t>
            </a:r>
            <a:r>
              <a:rPr lang="pl-PL" err="1">
                <a:latin typeface="Calibri Light"/>
                <a:ea typeface="+mn-lt"/>
                <a:cs typeface="+mn-lt"/>
              </a:rPr>
              <a:t>example</a:t>
            </a:r>
            <a:r>
              <a:rPr lang="pl-PL" dirty="0">
                <a:latin typeface="Calibri Light"/>
                <a:ea typeface="+mn-lt"/>
                <a:cs typeface="+mn-lt"/>
              </a:rPr>
              <a:t>, “he </a:t>
            </a:r>
            <a:r>
              <a:rPr lang="pl-PL" err="1">
                <a:latin typeface="Calibri Light"/>
                <a:ea typeface="+mn-lt"/>
                <a:cs typeface="+mn-lt"/>
              </a:rPr>
              <a:t>drinks</a:t>
            </a:r>
            <a:r>
              <a:rPr lang="pl-PL" dirty="0">
                <a:latin typeface="Calibri Light"/>
                <a:ea typeface="+mn-lt"/>
                <a:cs typeface="+mn-lt"/>
              </a:rPr>
              <a:t> a lot of </a:t>
            </a:r>
            <a:r>
              <a:rPr lang="pl-PL" err="1">
                <a:latin typeface="Calibri Light"/>
                <a:ea typeface="+mn-lt"/>
                <a:cs typeface="+mn-lt"/>
              </a:rPr>
              <a:t>water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err="1">
                <a:latin typeface="Calibri Light"/>
                <a:ea typeface="+mn-lt"/>
                <a:cs typeface="+mn-lt"/>
              </a:rPr>
              <a:t>would</a:t>
            </a:r>
            <a:r>
              <a:rPr lang="pl-PL" dirty="0">
                <a:latin typeface="Calibri Light"/>
                <a:ea typeface="+mn-lt"/>
                <a:cs typeface="+mn-lt"/>
              </a:rPr>
              <a:t> be </a:t>
            </a:r>
            <a:r>
              <a:rPr lang="pl-PL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“he dinks </a:t>
            </a:r>
            <a:r>
              <a:rPr lang="pl-PL" err="1">
                <a:latin typeface="Calibri Light"/>
                <a:ea typeface="+mn-lt"/>
                <a:cs typeface="+mn-lt"/>
              </a:rPr>
              <a:t>alodda</a:t>
            </a:r>
            <a:r>
              <a:rPr lang="pl-PL" dirty="0">
                <a:latin typeface="Calibri Light"/>
                <a:ea typeface="+mn-lt"/>
                <a:cs typeface="+mn-lt"/>
              </a:rPr>
              <a:t> wader.” The </a:t>
            </a:r>
            <a:r>
              <a:rPr lang="pl-PL" err="1">
                <a:latin typeface="Calibri Light"/>
                <a:ea typeface="+mn-lt"/>
                <a:cs typeface="+mn-lt"/>
              </a:rPr>
              <a:t>ending</a:t>
            </a:r>
            <a:r>
              <a:rPr lang="pl-PL" dirty="0">
                <a:latin typeface="Calibri Light"/>
                <a:ea typeface="+mn-lt"/>
                <a:cs typeface="+mn-lt"/>
              </a:rPr>
              <a:t> of </a:t>
            </a:r>
            <a:r>
              <a:rPr lang="pl-PL" err="1">
                <a:latin typeface="Calibri Light"/>
                <a:ea typeface="+mn-lt"/>
                <a:cs typeface="+mn-lt"/>
              </a:rPr>
              <a:t>some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words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requires</a:t>
            </a:r>
            <a:r>
              <a:rPr lang="pl-PL" dirty="0">
                <a:latin typeface="Calibri Light"/>
                <a:ea typeface="+mn-lt"/>
                <a:cs typeface="+mn-lt"/>
              </a:rPr>
              <a:t> the jaw to drop </a:t>
            </a:r>
            <a:r>
              <a:rPr lang="pl-PL" err="1">
                <a:latin typeface="Calibri Light"/>
                <a:ea typeface="+mn-lt"/>
                <a:cs typeface="+mn-lt"/>
              </a:rPr>
              <a:t>quite</a:t>
            </a:r>
            <a:r>
              <a:rPr lang="pl-PL" dirty="0">
                <a:latin typeface="Calibri Light"/>
                <a:ea typeface="+mn-lt"/>
                <a:cs typeface="+mn-lt"/>
              </a:rPr>
              <a:t> a bit </a:t>
            </a:r>
            <a:r>
              <a:rPr lang="pl-PL" err="1">
                <a:latin typeface="Calibri Light"/>
                <a:ea typeface="+mn-lt"/>
                <a:cs typeface="+mn-lt"/>
              </a:rPr>
              <a:t>allowing</a:t>
            </a:r>
            <a:r>
              <a:rPr lang="pl-PL" dirty="0">
                <a:latin typeface="Calibri Light"/>
                <a:ea typeface="+mn-lt"/>
                <a:cs typeface="+mn-lt"/>
              </a:rPr>
              <a:t> a </a:t>
            </a:r>
            <a:r>
              <a:rPr lang="pl-PL" err="1">
                <a:latin typeface="Calibri Light"/>
                <a:ea typeface="+mn-lt"/>
                <a:cs typeface="+mn-lt"/>
              </a:rPr>
              <a:t>more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wide</a:t>
            </a:r>
            <a:r>
              <a:rPr lang="pl-PL" dirty="0">
                <a:latin typeface="Calibri Light"/>
                <a:ea typeface="+mn-lt"/>
                <a:cs typeface="+mn-lt"/>
              </a:rPr>
              <a:t> and open </a:t>
            </a:r>
            <a:r>
              <a:rPr lang="pl-PL" err="1">
                <a:latin typeface="Calibri Light"/>
                <a:ea typeface="+mn-lt"/>
                <a:cs typeface="+mn-lt"/>
              </a:rPr>
              <a:t>sound</a:t>
            </a:r>
            <a:r>
              <a:rPr lang="pl-PL" dirty="0">
                <a:latin typeface="Calibri Light"/>
                <a:ea typeface="+mn-lt"/>
                <a:cs typeface="+mn-lt"/>
              </a:rPr>
              <a:t>. For </a:t>
            </a:r>
            <a:r>
              <a:rPr lang="pl-PL" err="1">
                <a:latin typeface="Calibri Light"/>
                <a:ea typeface="+mn-lt"/>
                <a:cs typeface="+mn-lt"/>
              </a:rPr>
              <a:t>example</a:t>
            </a:r>
            <a:r>
              <a:rPr lang="pl-PL" dirty="0">
                <a:latin typeface="Calibri Light"/>
                <a:ea typeface="+mn-lt"/>
                <a:cs typeface="+mn-lt"/>
              </a:rPr>
              <a:t>, “</a:t>
            </a:r>
            <a:r>
              <a:rPr lang="pl-PL" err="1">
                <a:latin typeface="Calibri Light"/>
                <a:ea typeface="+mn-lt"/>
                <a:cs typeface="+mn-lt"/>
              </a:rPr>
              <a:t>letter</a:t>
            </a:r>
            <a:r>
              <a:rPr lang="pl-PL" dirty="0">
                <a:latin typeface="Calibri Light"/>
                <a:ea typeface="+mn-lt"/>
                <a:cs typeface="+mn-lt"/>
              </a:rPr>
              <a:t>” </a:t>
            </a:r>
            <a:r>
              <a:rPr lang="pl-PL" err="1">
                <a:latin typeface="Calibri Light"/>
                <a:ea typeface="+mn-lt"/>
                <a:cs typeface="+mn-lt"/>
              </a:rPr>
              <a:t>would</a:t>
            </a:r>
            <a:r>
              <a:rPr lang="pl-PL" dirty="0">
                <a:latin typeface="Calibri Light"/>
                <a:ea typeface="+mn-lt"/>
                <a:cs typeface="+mn-lt"/>
              </a:rPr>
              <a:t> be </a:t>
            </a:r>
            <a:r>
              <a:rPr lang="pl-PL" err="1">
                <a:latin typeface="Calibri Light"/>
                <a:ea typeface="+mn-lt"/>
                <a:cs typeface="+mn-lt"/>
              </a:rPr>
              <a:t>pronounced</a:t>
            </a:r>
            <a:r>
              <a:rPr lang="pl-PL" dirty="0">
                <a:latin typeface="Calibri Light"/>
                <a:ea typeface="+mn-lt"/>
                <a:cs typeface="+mn-lt"/>
              </a:rPr>
              <a:t> </a:t>
            </a:r>
            <a:r>
              <a:rPr lang="pl-PL" err="1">
                <a:latin typeface="Calibri Light"/>
                <a:ea typeface="+mn-lt"/>
                <a:cs typeface="+mn-lt"/>
              </a:rPr>
              <a:t>like</a:t>
            </a:r>
            <a:r>
              <a:rPr lang="pl-PL" dirty="0">
                <a:latin typeface="Calibri Light"/>
                <a:ea typeface="+mn-lt"/>
                <a:cs typeface="+mn-lt"/>
              </a:rPr>
              <a:t> “</a:t>
            </a:r>
            <a:r>
              <a:rPr lang="pl-PL" err="1">
                <a:latin typeface="Calibri Light"/>
                <a:ea typeface="+mn-lt"/>
                <a:cs typeface="+mn-lt"/>
              </a:rPr>
              <a:t>led-dah</a:t>
            </a:r>
            <a:r>
              <a:rPr lang="pl-PL" dirty="0">
                <a:latin typeface="Calibri Light"/>
                <a:ea typeface="+mn-lt"/>
                <a:cs typeface="+mn-lt"/>
              </a:rPr>
              <a:t>” and “</a:t>
            </a:r>
            <a:r>
              <a:rPr lang="pl-PL" err="1">
                <a:latin typeface="Calibri Light"/>
                <a:ea typeface="+mn-lt"/>
                <a:cs typeface="+mn-lt"/>
              </a:rPr>
              <a:t>neighbor</a:t>
            </a:r>
            <a:r>
              <a:rPr lang="pl-PL" dirty="0">
                <a:latin typeface="Calibri Light"/>
                <a:ea typeface="+mn-lt"/>
                <a:cs typeface="+mn-lt"/>
              </a:rPr>
              <a:t>” as “</a:t>
            </a:r>
            <a:r>
              <a:rPr lang="pl-PL" err="1">
                <a:latin typeface="Calibri Light"/>
                <a:ea typeface="+mn-lt"/>
                <a:cs typeface="+mn-lt"/>
              </a:rPr>
              <a:t>neigh-bah</a:t>
            </a:r>
            <a:r>
              <a:rPr lang="pl-PL" dirty="0">
                <a:latin typeface="Calibri Light"/>
                <a:ea typeface="+mn-lt"/>
                <a:cs typeface="+mn-lt"/>
              </a:rPr>
              <a:t>.”</a:t>
            </a:r>
            <a:endParaRPr lang="pl-PL" dirty="0">
              <a:latin typeface="Calibri Light"/>
              <a:cs typeface="Calibri Light"/>
            </a:endParaRPr>
          </a:p>
          <a:p>
            <a:pPr marL="0" indent="0">
              <a:buNone/>
            </a:pPr>
            <a:endParaRPr lang="pl-PL" dirty="0">
              <a:latin typeface="Calibri Light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914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8ED4DA3-F467-946E-4454-D233F4D0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Calibri"/>
                <a:cs typeface="Calibri Light"/>
              </a:rPr>
              <a:t>Źródła: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DF54E9A-83F3-E05C-34BB-789266904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2"/>
              </a:rPr>
              <a:t>https://en.wikipedia.org/wiki/Regional_accents_of_English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3"/>
              </a:rPr>
              <a:t>http://pl.enlizza.com/11-najczestszych-akcenty-angielski/</a:t>
            </a:r>
            <a:endParaRPr lang="pl-PL" dirty="0">
              <a:cs typeface="Calibri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4"/>
              </a:rPr>
              <a:t>https://www.bl.uk/british-accents-and-dialects/articles/received-pronunciation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5"/>
              </a:rPr>
              <a:t>https://www.tandem.net/blog/introduction-to-english-accents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6"/>
              </a:rPr>
              <a:t>https://www.britannica.com/topic/Cockney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7"/>
              </a:rPr>
              <a:t>https://www.wikihow.com/Speak-with-a-Welsh-Accent</a:t>
            </a:r>
            <a:endParaRPr lang="pl-PL"/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8"/>
              </a:rPr>
              <a:t>https://www.bl.uk/british-accents-and-dialects/articles/accents-and-dialects-of-northern-ireland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  <a:hlinkClick r:id="rId9"/>
              </a:rPr>
              <a:t>https://en.wikipedia.org/wiki/Southern_American_English</a:t>
            </a:r>
            <a:endParaRPr lang="pl-PL"/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8580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789</Words>
  <Application>Microsoft Office PowerPoint</Application>
  <PresentationFormat>Niestandardowy</PresentationFormat>
  <Paragraphs>76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English Accents</vt:lpstr>
      <vt:lpstr>What accent is?</vt:lpstr>
      <vt:lpstr>introduction</vt:lpstr>
      <vt:lpstr>United Kingdom</vt:lpstr>
      <vt:lpstr>Received Pronunciation</vt:lpstr>
      <vt:lpstr>Cockney</vt:lpstr>
      <vt:lpstr>Yorkshire</vt:lpstr>
      <vt:lpstr>Scottish</vt:lpstr>
      <vt:lpstr>Welsh</vt:lpstr>
      <vt:lpstr>Northern Irish</vt:lpstr>
      <vt:lpstr>Accents in America</vt:lpstr>
      <vt:lpstr>Northern USA English accent</vt:lpstr>
      <vt:lpstr>Accent in New York City</vt:lpstr>
      <vt:lpstr>Southern American English accent</vt:lpstr>
      <vt:lpstr>Canadian accent</vt:lpstr>
      <vt:lpstr>Austalian English Accent</vt:lpstr>
      <vt:lpstr>Australian English accent</vt:lpstr>
      <vt:lpstr>Źródła: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Ela</cp:lastModifiedBy>
  <cp:revision>575</cp:revision>
  <dcterms:created xsi:type="dcterms:W3CDTF">2022-05-23T13:26:24Z</dcterms:created>
  <dcterms:modified xsi:type="dcterms:W3CDTF">2022-06-20T20:01:51Z</dcterms:modified>
</cp:coreProperties>
</file>