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7" r:id="rId9"/>
    <p:sldId id="262" r:id="rId10"/>
    <p:sldId id="263" r:id="rId11"/>
    <p:sldId id="264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21F17FC5-BBDE-4066-BDA2-FF1A15769A2A}">
          <p14:sldIdLst>
            <p14:sldId id="256"/>
            <p14:sldId id="257"/>
            <p14:sldId id="258"/>
            <p14:sldId id="259"/>
            <p14:sldId id="260"/>
            <p14:sldId id="261"/>
            <p14:sldId id="266"/>
            <p14:sldId id="267"/>
            <p14:sldId id="262"/>
            <p14:sldId id="263"/>
            <p14:sldId id="264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22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497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206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014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29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200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580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575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382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210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933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21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81426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7047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281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442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2810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10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4049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  <p:sldLayoutId id="2147483750" r:id="rId15"/>
    <p:sldLayoutId id="2147483751" r:id="rId16"/>
    <p:sldLayoutId id="2147483752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3A868142-0902-4D01-B18E-1FC9119161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5342" y="818754"/>
            <a:ext cx="9941719" cy="3146028"/>
          </a:xfrm>
        </p:spPr>
        <p:txBody>
          <a:bodyPr>
            <a:normAutofit/>
          </a:bodyPr>
          <a:lstStyle/>
          <a:p>
            <a:r>
              <a:rPr lang="en-US" sz="7200" dirty="0"/>
              <a:t>Matura rozszerzona z informatyki maj 2021 cz. 1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ED0F763B-BD11-4E06-A50B-617A50C938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00937" y="5735637"/>
            <a:ext cx="4292203" cy="827881"/>
          </a:xfrm>
        </p:spPr>
        <p:txBody>
          <a:bodyPr>
            <a:normAutofit/>
          </a:bodyPr>
          <a:lstStyle/>
          <a:p>
            <a:r>
              <a:rPr lang="en-US" sz="2000" dirty="0"/>
              <a:t>Piotr Łęczycki 3c2</a:t>
            </a:r>
          </a:p>
        </p:txBody>
      </p:sp>
    </p:spTree>
    <p:extLst>
      <p:ext uri="{BB962C8B-B14F-4D97-AF65-F5344CB8AC3E}">
        <p14:creationId xmlns:p14="http://schemas.microsoft.com/office/powerpoint/2010/main" val="1074257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5A853FDD-B8C8-48C6-8A6D-56DD966B7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1247" y="3667425"/>
            <a:ext cx="10265176" cy="286910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Jak widać, cyfrowe dopełnienie liczby n można otrzymać odejmując n od liczby składającej się z samych 9, która ma tyle samo cyfr co liczba n. Na przykład:</a:t>
            </a:r>
          </a:p>
          <a:p>
            <a:pPr marL="0" indent="0">
              <a:buNone/>
            </a:pPr>
            <a:r>
              <a:rPr lang="en-US" dirty="0"/>
              <a:t>2021 -&gt; 9999-2021=7978</a:t>
            </a:r>
          </a:p>
          <a:p>
            <a:pPr marL="0" indent="0">
              <a:buNone/>
            </a:pPr>
            <a:r>
              <a:rPr lang="en-US" dirty="0"/>
              <a:t>356787 -&gt; 999999-</a:t>
            </a:r>
            <a:r>
              <a:rPr lang="en-US"/>
              <a:t>356787=643212</a:t>
            </a:r>
            <a:endParaRPr lang="en-US" dirty="0"/>
          </a:p>
        </p:txBody>
      </p:sp>
      <p:pic>
        <p:nvPicPr>
          <p:cNvPr id="10" name="Picture 10">
            <a:extLst>
              <a:ext uri="{FF2B5EF4-FFF2-40B4-BE49-F238E27FC236}">
                <a16:creationId xmlns:a16="http://schemas.microsoft.com/office/drawing/2014/main" xmlns="" id="{A9ABD369-D978-DB43-B69E-B7480C8F98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8293"/>
          <a:stretch/>
        </p:blipFill>
        <p:spPr>
          <a:xfrm>
            <a:off x="1111247" y="321469"/>
            <a:ext cx="10265176" cy="286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696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>
            <a:extLst>
              <a:ext uri="{FF2B5EF4-FFF2-40B4-BE49-F238E27FC236}">
                <a16:creationId xmlns:a16="http://schemas.microsoft.com/office/drawing/2014/main" xmlns="" id="{4AC9AAE4-3CDB-A74D-9698-563278112B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47809"/>
            <a:ext cx="10515600" cy="2577782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0854D6E-5604-7746-9D9B-C1A4C671D528}"/>
              </a:ext>
            </a:extLst>
          </p:cNvPr>
          <p:cNvSpPr txBox="1"/>
          <p:nvPr/>
        </p:nvSpPr>
        <p:spPr>
          <a:xfrm>
            <a:off x="936426" y="3429000"/>
            <a:ext cx="1031914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AutoNum type="alphaLcParenR"/>
            </a:pPr>
            <a:r>
              <a:rPr lang="en-US"/>
              <a:t>Wartosc bezwzględna tych liczb będzie najmniejsza wtedy kiedy będą do siebie najbardziej zbliżone, a więc najbliżej połowy zakresu tych liczb: 9999/2=4999.5</a:t>
            </a:r>
          </a:p>
          <a:p>
            <a:pPr algn="l"/>
            <a:r>
              <a:rPr lang="en-US"/>
              <a:t>9999-4999=5000 </a:t>
            </a:r>
          </a:p>
          <a:p>
            <a:pPr algn="l"/>
            <a:r>
              <a:rPr lang="en-US"/>
              <a:t>lub </a:t>
            </a:r>
          </a:p>
          <a:p>
            <a:pPr algn="l"/>
            <a:r>
              <a:rPr lang="en-US"/>
              <a:t>9999-5000=4999</a:t>
            </a:r>
          </a:p>
          <a:p>
            <a:pPr algn="l"/>
            <a:r>
              <a:rPr lang="en-US"/>
              <a:t>b) Wartosc bezwzględna tych liczb będzie największa wtedy, kiedy będą najbardziej oddalone od siebie, a więc jak najbliżej górnego lub dolnego zakresu:</a:t>
            </a:r>
          </a:p>
          <a:p>
            <a:pPr algn="l"/>
            <a:r>
              <a:rPr lang="en-US"/>
              <a:t>9999-8999=1000</a:t>
            </a:r>
          </a:p>
          <a:p>
            <a:pPr algn="l"/>
            <a:r>
              <a:rPr lang="en-US"/>
              <a:t>lub</a:t>
            </a:r>
          </a:p>
          <a:p>
            <a:pPr algn="l"/>
            <a:r>
              <a:rPr lang="en-US"/>
              <a:t>9999-1000=8999</a:t>
            </a:r>
          </a:p>
        </p:txBody>
      </p:sp>
    </p:spTree>
    <p:extLst>
      <p:ext uri="{BB962C8B-B14F-4D97-AF65-F5344CB8AC3E}">
        <p14:creationId xmlns:p14="http://schemas.microsoft.com/office/powerpoint/2010/main" val="479730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5A853FDD-B8C8-48C6-8A6D-56DD966B7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577" y="4694749"/>
            <a:ext cx="11358562" cy="26275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Trzeba znaleźć liczbę składająca się z samych 9, która ma tyle samo cyfr co liczba n, a następnie odjąć od niej n.</a:t>
            </a:r>
          </a:p>
          <a:p>
            <a:pPr marL="0" indent="0">
              <a:buNone/>
            </a:pPr>
            <a:r>
              <a:rPr lang="en-US" sz="2400" dirty="0"/>
              <a:t>W każdej iteracji pętli dodajemy do sumy liczbę składająca się z 9 i z kolejnej liczby zer, tak aby otrzymać liczbę 99…99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xmlns="" id="{027FF6D3-3F66-4BC3-AC4D-336AC7E7DF2A}"/>
              </a:ext>
            </a:extLst>
          </p:cNvPr>
          <p:cNvSpPr txBox="1"/>
          <p:nvPr/>
        </p:nvSpPr>
        <p:spPr>
          <a:xfrm>
            <a:off x="6507014" y="289679"/>
            <a:ext cx="3905001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800" dirty="0"/>
              <a:t>suma</a:t>
            </a:r>
            <a:r>
              <a:rPr lang="pl-PL" sz="2800" dirty="0"/>
              <a:t> </a:t>
            </a:r>
            <a:r>
              <a:rPr lang="en-US" sz="2800" dirty="0"/>
              <a:t>&lt;-</a:t>
            </a:r>
            <a:r>
              <a:rPr lang="pl-PL" sz="2800" dirty="0"/>
              <a:t> 0</a:t>
            </a:r>
          </a:p>
          <a:p>
            <a:pPr marL="0" indent="0">
              <a:buNone/>
            </a:pPr>
            <a:r>
              <a:rPr lang="en-US" sz="2800" dirty="0"/>
              <a:t>a</a:t>
            </a:r>
            <a:r>
              <a:rPr lang="pl-PL" sz="2800" dirty="0"/>
              <a:t> </a:t>
            </a:r>
            <a:r>
              <a:rPr lang="en-US" sz="2800" dirty="0"/>
              <a:t>&lt;- </a:t>
            </a:r>
            <a:r>
              <a:rPr lang="pl-PL" sz="2800" dirty="0"/>
              <a:t>1</a:t>
            </a:r>
          </a:p>
          <a:p>
            <a:pPr marL="0" indent="0">
              <a:buNone/>
            </a:pPr>
            <a:r>
              <a:rPr lang="en-US" sz="2800" dirty="0"/>
              <a:t>liczba</a:t>
            </a:r>
            <a:r>
              <a:rPr lang="pl-PL" sz="2800" dirty="0"/>
              <a:t> = n </a:t>
            </a:r>
          </a:p>
          <a:p>
            <a:pPr marL="0" indent="0">
              <a:buNone/>
            </a:pPr>
            <a:r>
              <a:rPr lang="en-US" sz="2800" dirty="0"/>
              <a:t>d</a:t>
            </a:r>
            <a:r>
              <a:rPr lang="pl-PL" sz="2800" dirty="0"/>
              <a:t>opóki n ≠ 0 wykonuj</a:t>
            </a:r>
          </a:p>
          <a:p>
            <a:pPr marL="0" indent="0">
              <a:buNone/>
            </a:pPr>
            <a:r>
              <a:rPr lang="pl-PL" sz="2800" dirty="0"/>
              <a:t>        </a:t>
            </a:r>
            <a:r>
              <a:rPr lang="en-US" sz="2800" dirty="0" err="1"/>
              <a:t>suma</a:t>
            </a:r>
            <a:r>
              <a:rPr lang="pl-PL" sz="2800" dirty="0"/>
              <a:t> </a:t>
            </a:r>
            <a:r>
              <a:rPr lang="en-US" sz="2800" dirty="0"/>
              <a:t>&lt;-</a:t>
            </a:r>
            <a:r>
              <a:rPr lang="pl-PL" sz="2800" dirty="0"/>
              <a:t> </a:t>
            </a:r>
            <a:r>
              <a:rPr lang="en-US" sz="2800" dirty="0" err="1"/>
              <a:t>suma</a:t>
            </a:r>
            <a:r>
              <a:rPr lang="pl-PL" sz="2800" dirty="0"/>
              <a:t> + 9 * </a:t>
            </a:r>
            <a:r>
              <a:rPr lang="en-US" sz="2800" dirty="0"/>
              <a:t>a</a:t>
            </a:r>
            <a:endParaRPr lang="pl-PL" sz="2800" dirty="0"/>
          </a:p>
          <a:p>
            <a:pPr marL="0" indent="0">
              <a:buNone/>
            </a:pPr>
            <a:r>
              <a:rPr lang="pl-PL" sz="2800" dirty="0"/>
              <a:t>        n </a:t>
            </a:r>
            <a:r>
              <a:rPr lang="en-US" sz="2800" dirty="0"/>
              <a:t>&lt;-</a:t>
            </a:r>
            <a:r>
              <a:rPr lang="pl-PL" sz="2800" dirty="0"/>
              <a:t> n div 10</a:t>
            </a:r>
          </a:p>
          <a:p>
            <a:pPr marL="0" indent="0">
              <a:buNone/>
            </a:pPr>
            <a:r>
              <a:rPr lang="pl-PL" sz="2800" dirty="0"/>
              <a:t>        </a:t>
            </a:r>
            <a:r>
              <a:rPr lang="en-US" sz="2800" dirty="0"/>
              <a:t>a &lt;- a</a:t>
            </a:r>
            <a:r>
              <a:rPr lang="pl-PL" sz="2800" dirty="0"/>
              <a:t>* 10</a:t>
            </a:r>
          </a:p>
          <a:p>
            <a:pPr marL="0" indent="0">
              <a:buNone/>
            </a:pPr>
            <a:r>
              <a:rPr lang="en-US" sz="2800" dirty="0"/>
              <a:t>d</a:t>
            </a:r>
            <a:r>
              <a:rPr lang="pl-PL" sz="2800" dirty="0"/>
              <a:t> </a:t>
            </a:r>
            <a:r>
              <a:rPr lang="en-US" sz="2800" dirty="0"/>
              <a:t>&lt;-</a:t>
            </a:r>
            <a:r>
              <a:rPr lang="pl-PL" sz="2800" dirty="0"/>
              <a:t> </a:t>
            </a:r>
            <a:r>
              <a:rPr lang="en-US" sz="2800" dirty="0" err="1"/>
              <a:t>suma</a:t>
            </a:r>
            <a:r>
              <a:rPr lang="pl-PL" sz="2800" dirty="0"/>
              <a:t> </a:t>
            </a:r>
            <a:r>
              <a:rPr lang="en-US" sz="2800" dirty="0"/>
              <a:t>– liczba</a:t>
            </a:r>
          </a:p>
          <a:p>
            <a:endParaRPr lang="en-US" dirty="0"/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xmlns="" id="{94EE511C-E484-6642-9E1C-95F9388314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038" y="289679"/>
            <a:ext cx="5727561" cy="385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913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5A853FDD-B8C8-48C6-8A6D-56DD966B7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2832" y="197708"/>
            <a:ext cx="6516130" cy="59792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 </a:t>
            </a:r>
            <a:endParaRPr lang="en-US" dirty="0"/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xmlns="" id="{926DDFEB-ACA9-4C48-90FB-798B9CAB0F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188" y="395938"/>
            <a:ext cx="6194226" cy="42843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C570CF6-4A50-FC4B-B99F-B629171F6ED1}"/>
              </a:ext>
            </a:extLst>
          </p:cNvPr>
          <p:cNvSpPr txBox="1"/>
          <p:nvPr/>
        </p:nvSpPr>
        <p:spPr>
          <a:xfrm>
            <a:off x="313038" y="3876739"/>
            <a:ext cx="1119782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/>
              <a:t>Działanie algorytmu</a:t>
            </a:r>
          </a:p>
          <a:p>
            <a:pPr marL="285750" indent="-285750" algn="l">
              <a:buFontTx/>
              <a:buChar char="-"/>
            </a:pPr>
            <a:r>
              <a:rPr lang="en-US"/>
              <a:t>Zwiększa się wartość zmiennej n o 1</a:t>
            </a:r>
          </a:p>
          <a:p>
            <a:pPr marL="285750" indent="-285750" algn="l">
              <a:buFontTx/>
              <a:buChar char="-"/>
            </a:pPr>
            <a:r>
              <a:rPr lang="en-US"/>
              <a:t>Dodaje do tablicy T zmienna x</a:t>
            </a:r>
          </a:p>
          <a:p>
            <a:pPr marL="285750" indent="-285750" algn="l">
              <a:buFontTx/>
              <a:buChar char="-"/>
            </a:pPr>
            <a:r>
              <a:rPr lang="en-US"/>
              <a:t>Ustawia wartość zmiennej s na n</a:t>
            </a:r>
          </a:p>
          <a:p>
            <a:pPr marL="285750" indent="-285750" algn="l">
              <a:buFontTx/>
              <a:buChar char="-"/>
            </a:pPr>
            <a:r>
              <a:rPr lang="en-US"/>
              <a:t>Następnie wykonywana jest pętla w której w każdej iteracji zamienianie są wartości szufladek tablicy T o indeksach s oraz 2 razy mniejszym od s</a:t>
            </a:r>
          </a:p>
          <a:p>
            <a:pPr marL="285750" indent="-285750" algn="l">
              <a:buFontTx/>
              <a:buChar char="-"/>
            </a:pPr>
            <a:r>
              <a:rPr lang="en-US"/>
              <a:t>Pętla wykonuje się dopóki s nie jest pierwszym indeksem tablicy (wtedy pierwszy warunek nie zostanie spełniony, bo całkowita reszta z dzielenia przez 2 będzie równa 0 tylko dla 1) oraz dopóki liczba pod indeksem s jest większa od liczby pod indeksem dwa razy mniejszym.</a:t>
            </a:r>
          </a:p>
        </p:txBody>
      </p:sp>
    </p:spTree>
    <p:extLst>
      <p:ext uri="{BB962C8B-B14F-4D97-AF65-F5344CB8AC3E}">
        <p14:creationId xmlns:p14="http://schemas.microsoft.com/office/powerpoint/2010/main" val="3362536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>
            <a:extLst>
              <a:ext uri="{FF2B5EF4-FFF2-40B4-BE49-F238E27FC236}">
                <a16:creationId xmlns:a16="http://schemas.microsoft.com/office/drawing/2014/main" xmlns="" id="{0A665C6D-FF3B-5C4A-BA81-B2C334EFB4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241935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FA2DA15-4589-E94D-AC11-596EFB69B2E4}"/>
              </a:ext>
            </a:extLst>
          </p:cNvPr>
          <p:cNvSpPr txBox="1"/>
          <p:nvPr/>
        </p:nvSpPr>
        <p:spPr>
          <a:xfrm>
            <a:off x="897730" y="2419350"/>
            <a:ext cx="10252473" cy="1241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/>
              <a:t>Przeanalizujmy działanie rozwiwiązanego już przykładu:</a:t>
            </a:r>
          </a:p>
          <a:p>
            <a:pPr marL="285750" indent="-285750" algn="l">
              <a:buFontTx/>
              <a:buChar char="-"/>
            </a:pPr>
            <a:r>
              <a:rPr lang="en-US"/>
              <a:t>Dopisujemy x=5 do tablicy: T[26,3,5,-4,5]</a:t>
            </a:r>
          </a:p>
          <a:p>
            <a:pPr marL="285750" indent="-285750" algn="l">
              <a:buFontTx/>
              <a:buChar char="-"/>
            </a:pPr>
            <a:r>
              <a:rPr lang="en-US"/>
              <a:t>s=5, s div 2 =2; T[5]&gt;T[2] (5&gt;3), więc zamieniamy liczby w tablicy T[26,5,5,-4,3]</a:t>
            </a:r>
          </a:p>
          <a:p>
            <a:pPr marL="285750" indent="-285750" algn="l">
              <a:buFontTx/>
              <a:buChar char="-"/>
            </a:pPr>
            <a:r>
              <a:rPr lang="en-US"/>
              <a:t>s=2, s div 2 =1; 5&lt;26, więc pętla się kończy. Wynik zgadza się z podaną odpowiedzią.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D58836B-05F3-FF4B-A2DA-3A27E43272BB}"/>
              </a:ext>
            </a:extLst>
          </p:cNvPr>
          <p:cNvSpPr txBox="1"/>
          <p:nvPr/>
        </p:nvSpPr>
        <p:spPr>
          <a:xfrm>
            <a:off x="791170" y="3736091"/>
            <a:ext cx="106096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/>
              <a:t>Kolejny przykład:</a:t>
            </a:r>
          </a:p>
          <a:p>
            <a:pPr marL="285750" indent="-285750" algn="l">
              <a:buFontTx/>
              <a:buChar char="-"/>
            </a:pPr>
            <a:r>
              <a:rPr lang="en-US"/>
              <a:t>Dopisujemy x=-5 do tablicy: T[36,15,17,3,-5]</a:t>
            </a:r>
          </a:p>
          <a:p>
            <a:pPr marL="285750" indent="-285750" algn="l">
              <a:buFontTx/>
              <a:buChar char="-"/>
            </a:pPr>
            <a:r>
              <a:rPr lang="en-US"/>
              <a:t>s=5, s div 2 =2; T[5]&lt;T[2] (-5&lt;15), więc pętla się kończy. Tablica pozostaje niezmieniona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A987871-61AD-A947-9D4D-B96067864CAA}"/>
              </a:ext>
            </a:extLst>
          </p:cNvPr>
          <p:cNvSpPr txBox="1"/>
          <p:nvPr/>
        </p:nvSpPr>
        <p:spPr>
          <a:xfrm>
            <a:off x="719136" y="4826675"/>
            <a:ext cx="1060965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/>
              <a:t>Ostatni przykład:</a:t>
            </a:r>
          </a:p>
          <a:p>
            <a:pPr marL="285750" indent="-285750" algn="l">
              <a:buFontTx/>
              <a:buChar char="-"/>
            </a:pPr>
            <a:r>
              <a:rPr lang="en-US"/>
              <a:t>Dopisujemy x=30 do tablicy: T[27,6,13,4,-3,-2,-3,30]</a:t>
            </a:r>
          </a:p>
          <a:p>
            <a:pPr marL="285750" indent="-285750" algn="l">
              <a:buFontTx/>
              <a:buChar char="-"/>
            </a:pPr>
            <a:r>
              <a:rPr lang="en-US"/>
              <a:t>s=8, s div 2 =4; T[8]&gt;T[4] (30&gt;4), więc zamieniamy liczby w tablicy T[27,6,13,30,-3,-2,-3,4]</a:t>
            </a:r>
          </a:p>
          <a:p>
            <a:pPr marL="285750" indent="-285750">
              <a:buFontTx/>
              <a:buChar char="-"/>
            </a:pPr>
            <a:r>
              <a:rPr lang="en-US"/>
              <a:t>s=4, s div 2 =2; (30&gt;6), więc zamieniamy liczby w tablicy T[27,30,13,6,-3,-2,-3,4]</a:t>
            </a:r>
          </a:p>
          <a:p>
            <a:pPr marL="285750" indent="-285750">
              <a:buFontTx/>
              <a:buChar char="-"/>
            </a:pPr>
            <a:r>
              <a:rPr lang="en-US"/>
              <a:t>s=2, s div 2 =1; (30&gt;27), więc zamieniamy liczby w tablicy T[30,27,13,6,-3,-2,-3,4]</a:t>
            </a:r>
          </a:p>
          <a:p>
            <a:pPr marL="285750" indent="-285750">
              <a:buFontTx/>
              <a:buChar char="-"/>
            </a:pPr>
            <a:r>
              <a:rPr lang="en-US"/>
              <a:t>s=1 s div 2 =0, więc pętla się kończy </a:t>
            </a:r>
          </a:p>
          <a:p>
            <a:pPr marL="285750" indent="-285750">
              <a:buFontTx/>
              <a:buChar char="-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031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>
            <a:extLst>
              <a:ext uri="{FF2B5EF4-FFF2-40B4-BE49-F238E27FC236}">
                <a16:creationId xmlns:a16="http://schemas.microsoft.com/office/drawing/2014/main" xmlns="" id="{7BBD03F6-E095-2F45-AC93-539448287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285" y="681896"/>
            <a:ext cx="9987430" cy="16368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EABE43E-1E10-BB49-B6A8-C0467B74747A}"/>
              </a:ext>
            </a:extLst>
          </p:cNvPr>
          <p:cNvSpPr txBox="1"/>
          <p:nvPr/>
        </p:nvSpPr>
        <p:spPr>
          <a:xfrm>
            <a:off x="1102285" y="2636674"/>
            <a:ext cx="998743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/>
              <a:t>Podstawmy podane dane do algorytmu:</a:t>
            </a:r>
          </a:p>
          <a:p>
            <a:pPr algn="l"/>
            <a:r>
              <a:rPr lang="en-US" sz="2800"/>
              <a:t>T[6]</a:t>
            </a:r>
          </a:p>
          <a:p>
            <a:pPr algn="l"/>
            <a:r>
              <a:rPr lang="en-US" sz="2800"/>
              <a:t>T[6,-4]</a:t>
            </a:r>
          </a:p>
          <a:p>
            <a:pPr algn="l"/>
            <a:r>
              <a:rPr lang="en-US" sz="2800"/>
              <a:t>T[6,-4,12]-&gt;T[12,-4,6]</a:t>
            </a:r>
          </a:p>
          <a:p>
            <a:pPr algn="l"/>
            <a:r>
              <a:rPr lang="en-US" sz="2800"/>
              <a:t>T[12,-4,6,27]-&gt;T[12,27,6,-4]-&gt;T[27,12,6,-4]</a:t>
            </a:r>
          </a:p>
          <a:p>
            <a:r>
              <a:rPr lang="en-US" sz="2800"/>
              <a:t>T[27,12,6,-4,26]-&gt;T[27,26,6,-4,12]</a:t>
            </a:r>
          </a:p>
          <a:p>
            <a:r>
              <a:rPr lang="en-US" sz="2800"/>
              <a:t>T[27,26,6,-4,12,8]-&gt;T[27,26,8,-4,12,6]</a:t>
            </a:r>
          </a:p>
          <a:p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2071658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>
            <a:extLst>
              <a:ext uri="{FF2B5EF4-FFF2-40B4-BE49-F238E27FC236}">
                <a16:creationId xmlns:a16="http://schemas.microsoft.com/office/drawing/2014/main" xmlns="" id="{FC64FEE7-2EEC-124D-B9FC-A829D6719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301" y="256952"/>
            <a:ext cx="6349394" cy="292777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E0E0967-90BE-B44D-8344-601D965C6878}"/>
              </a:ext>
            </a:extLst>
          </p:cNvPr>
          <p:cNvSpPr txBox="1"/>
          <p:nvPr/>
        </p:nvSpPr>
        <p:spPr>
          <a:xfrm>
            <a:off x="352423" y="3184728"/>
            <a:ext cx="1148715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Tx/>
              <a:buChar char="-"/>
            </a:pPr>
            <a:r>
              <a:rPr lang="en-US" sz="2400"/>
              <a:t>Dla k=4: T[1,2,3,4]-&gt;T[1,4,3,2]-&gt;T[4,1,3,2] warunek jest sprawdzany po każdej zmianie w tablicy, a więc 3 razy. k znajduje się kolejno na pozycjach 4, 2, 1;</a:t>
            </a:r>
          </a:p>
          <a:p>
            <a:pPr marL="285750" indent="-285750" algn="l">
              <a:buFontTx/>
              <a:buChar char="-"/>
            </a:pPr>
            <a:r>
              <a:rPr lang="en-US" sz="2400"/>
              <a:t>Można zauważyć, że skoro liczby są na początku ustawione w kolejności rosnącej, więc drugi warunek pętli zawsze będzie spełniony. To sprawia, że pozycja k będzie się znajdować na pozycji 2 razy mniejszej w każdej iteracji</a:t>
            </a:r>
          </a:p>
          <a:p>
            <a:pPr marL="285750" indent="-285750" algn="l">
              <a:buFontTx/>
              <a:buChar char="-"/>
            </a:pPr>
            <a:r>
              <a:rPr lang="en-US" sz="2400"/>
              <a:t>dla k=16 k znajdzie się kolejno na pozycjach 16, 8, 4, 2, 1, a więc warunek pętli zostanie sprawdzony 5 razy.</a:t>
            </a:r>
          </a:p>
          <a:p>
            <a:pPr marL="285750" indent="-285750" algn="l">
              <a:buFontTx/>
              <a:buChar char="-"/>
            </a:pPr>
            <a:r>
              <a:rPr lang="en-US" sz="2400"/>
              <a:t>Dla k=1025 k znajdzie się na pozycjach 1025, 512, 256, 128, 64, 32, 16, 8, 4, 2, 1, więc warunek pętli zostanie sprawdzany 11 razy.</a:t>
            </a:r>
          </a:p>
        </p:txBody>
      </p:sp>
    </p:spTree>
    <p:extLst>
      <p:ext uri="{BB962C8B-B14F-4D97-AF65-F5344CB8AC3E}">
        <p14:creationId xmlns:p14="http://schemas.microsoft.com/office/powerpoint/2010/main" val="4028172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>
            <a:extLst>
              <a:ext uri="{FF2B5EF4-FFF2-40B4-BE49-F238E27FC236}">
                <a16:creationId xmlns:a16="http://schemas.microsoft.com/office/drawing/2014/main" xmlns="" id="{1EE656EE-67A9-7E45-A707-7790050426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796" y="307578"/>
            <a:ext cx="6878938" cy="5025446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B754394-2743-DA41-885C-C19008DFFE02}"/>
              </a:ext>
            </a:extLst>
          </p:cNvPr>
          <p:cNvSpPr txBox="1"/>
          <p:nvPr/>
        </p:nvSpPr>
        <p:spPr>
          <a:xfrm>
            <a:off x="7220544" y="460771"/>
            <a:ext cx="467379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AutoNum type="arabicPeriod"/>
            </a:pPr>
            <a:r>
              <a:rPr lang="en-US" sz="2000"/>
              <a:t>Funkcja wykona również f(5-2), która wypisze 3, więc fałsz.</a:t>
            </a:r>
          </a:p>
          <a:p>
            <a:pPr marL="342900" indent="-342900" algn="l">
              <a:buAutoNum type="arabicPeriod"/>
            </a:pPr>
            <a:r>
              <a:rPr lang="en-US" sz="2000"/>
              <a:t>Funkcja wypisuje 6,potem wywołuje f(4), a potem znowu wypisuje 6. Mamy więc: 6,f(4),6. Następnie:</a:t>
            </a:r>
          </a:p>
          <a:p>
            <a:pPr algn="l"/>
            <a:r>
              <a:rPr lang="en-US" sz="2000"/>
              <a:t> 6,4,f(2),4,6, potem 6,4,2,f(0),2,4,6; f(0) kończy funkcje, więc mamy 6,4,2,2,4,6. Prawda</a:t>
            </a:r>
          </a:p>
          <a:p>
            <a:pPr algn="l"/>
            <a:r>
              <a:rPr lang="en-US" sz="2000"/>
              <a:t>3. Funkcja zachowa się analogicznie do przykładu 2, więc wynik jest poprawny. Prawda</a:t>
            </a:r>
          </a:p>
          <a:p>
            <a:pPr algn="l"/>
            <a:r>
              <a:rPr lang="en-US" sz="2000"/>
              <a:t>4. Funkcja nigdy nie wypisze 0, więc fałsz.</a:t>
            </a:r>
          </a:p>
          <a:p>
            <a:pPr marL="342900" indent="-342900" algn="l">
              <a:buAutoNum type="arabicPeriod"/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021562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>
            <a:extLst>
              <a:ext uri="{FF2B5EF4-FFF2-40B4-BE49-F238E27FC236}">
                <a16:creationId xmlns:a16="http://schemas.microsoft.com/office/drawing/2014/main" xmlns="" id="{5AE52ADB-8057-024F-9D23-843F41153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7313" y="1098946"/>
            <a:ext cx="6858000" cy="21240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3ACE60B-D745-314D-B725-A4692ABFD2A1}"/>
              </a:ext>
            </a:extLst>
          </p:cNvPr>
          <p:cNvSpPr txBox="1"/>
          <p:nvPr/>
        </p:nvSpPr>
        <p:spPr>
          <a:xfrm>
            <a:off x="642938" y="1577607"/>
            <a:ext cx="1300162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/>
              <a:t>1
(10000000)2 = 1*128 = 128
(A9)16 = 9*1 + 10*16 = 169
128&lt;169 falsz</a:t>
            </a:r>
          </a:p>
          <a:p>
            <a:pPr algn="l"/>
            <a:r>
              <a:rPr lang="en-US"/>
              <a:t>2</a:t>
            </a:r>
          </a:p>
          <a:p>
            <a:pPr algn="l"/>
            <a:r>
              <a:rPr lang="en-US" b="0" i="0" dirty="0">
                <a:effectLst/>
                <a:latin typeface="Roboto Slab"/>
              </a:rPr>
              <a:t>(1111)4 = 1*1 + 1*4 + 1*16 + 1*64 = 85</a:t>
            </a:r>
            <a:endParaRPr lang="en-US" dirty="0">
              <a:latin typeface="Roboto Slab"/>
            </a:endParaRPr>
          </a:p>
          <a:p>
            <a:pPr algn="l"/>
            <a:r>
              <a:rPr lang="en-US" b="0" i="0" dirty="0">
                <a:effectLst/>
                <a:latin typeface="Roboto Slab"/>
              </a:rPr>
              <a:t>(1111111)2 = 1 + 2 + 4 + 8 + 16 + 32 + 64 = 127</a:t>
            </a:r>
            <a:endParaRPr lang="pl-PL" b="0" i="0" dirty="0">
              <a:effectLst/>
              <a:latin typeface="Roboto Slab"/>
            </a:endParaRPr>
          </a:p>
          <a:p>
            <a:pPr algn="l"/>
            <a:r>
              <a:rPr lang="en-US"/>
              <a:t>85&lt;127 fałsz</a:t>
            </a:r>
          </a:p>
          <a:p>
            <a:pPr algn="l"/>
            <a:r>
              <a:rPr lang="en-US"/>
              <a:t>3.</a:t>
            </a:r>
          </a:p>
          <a:p>
            <a:pPr algn="l"/>
            <a:r>
              <a:rPr lang="en-US" sz="1800" b="0" i="0" dirty="0">
                <a:effectLst/>
                <a:latin typeface="Roboto Slab"/>
              </a:rPr>
              <a:t>(3003)4 = 3*1 + 3*64 = 195</a:t>
            </a:r>
            <a:endParaRPr lang="en-US" dirty="0">
              <a:latin typeface="Roboto Slab"/>
            </a:endParaRPr>
          </a:p>
          <a:p>
            <a:pPr algn="l"/>
            <a:r>
              <a:rPr lang="en-US" sz="1800" b="0" i="0" dirty="0">
                <a:effectLst/>
                <a:latin typeface="Roboto Slab"/>
              </a:rPr>
              <a:t>(C2)16 = 2*1 + 12*16 = 194</a:t>
            </a:r>
          </a:p>
          <a:p>
            <a:pPr algn="l"/>
            <a:r>
              <a:rPr lang="en-US" dirty="0">
                <a:latin typeface="Roboto Slab"/>
              </a:rPr>
              <a:t>195&gt;194 prawda</a:t>
            </a:r>
          </a:p>
          <a:p>
            <a:pPr algn="l"/>
            <a:endParaRPr lang="en-US" sz="1800" b="0" i="0" dirty="0">
              <a:effectLst/>
              <a:latin typeface="Roboto Slab"/>
            </a:endParaRPr>
          </a:p>
          <a:p>
            <a:pPr algn="l"/>
            <a:r>
              <a:rPr lang="en-US" sz="1800" b="0" i="0" dirty="0">
                <a:effectLst/>
                <a:latin typeface="Roboto Slab"/>
              </a:rPr>
              <a:t>4.</a:t>
            </a:r>
            <a:endParaRPr lang="pl-PL" sz="1800" b="0" i="0" dirty="0">
              <a:effectLst/>
              <a:latin typeface="Roboto Slab"/>
            </a:endParaRPr>
          </a:p>
          <a:p>
            <a:pPr algn="l"/>
            <a:r>
              <a:rPr lang="en-US"/>
              <a:t>(333)8 = 3*1 + 3*8 + 3*64 = 219
(10100101)2 = 1 + 4 + 32 + 128 = 165</a:t>
            </a:r>
          </a:p>
          <a:p>
            <a:pPr algn="l"/>
            <a:r>
              <a:rPr lang="en-US"/>
              <a:t>219&gt;165 prawda</a:t>
            </a:r>
          </a:p>
        </p:txBody>
      </p:sp>
    </p:spTree>
    <p:extLst>
      <p:ext uri="{BB962C8B-B14F-4D97-AF65-F5344CB8AC3E}">
        <p14:creationId xmlns:p14="http://schemas.microsoft.com/office/powerpoint/2010/main" val="3137241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xmlns="" id="{2390B6FE-10FE-0043-B2DA-4803CAC8B7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513" y="394890"/>
            <a:ext cx="5367466" cy="6068219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00871B9-AE28-A84F-91A2-DF3F0787BF57}"/>
              </a:ext>
            </a:extLst>
          </p:cNvPr>
          <p:cNvSpPr txBox="1"/>
          <p:nvPr/>
        </p:nvSpPr>
        <p:spPr>
          <a:xfrm>
            <a:off x="5970389" y="728663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11" name="Symbol zastępczy zawartości 2">
            <a:extLst>
              <a:ext uri="{FF2B5EF4-FFF2-40B4-BE49-F238E27FC236}">
                <a16:creationId xmlns:a16="http://schemas.microsoft.com/office/drawing/2014/main" xmlns="" id="{2BE90A74-002B-5145-9492-1D85E3C93392}"/>
              </a:ext>
            </a:extLst>
          </p:cNvPr>
          <p:cNvSpPr txBox="1">
            <a:spLocks/>
          </p:cNvSpPr>
          <p:nvPr/>
        </p:nvSpPr>
        <p:spPr>
          <a:xfrm>
            <a:off x="5609979" y="728663"/>
            <a:ext cx="6120713" cy="59348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20000"/>
              </a:lnSpc>
              <a:buAutoNum type="arabicPeriod"/>
            </a:pPr>
            <a:r>
              <a:rPr lang="en-US" dirty="0"/>
              <a:t>Zapytanie zwraca 2 rekordy – zeszyt I cyrkiel.</a:t>
            </a:r>
            <a:r>
              <a:rPr lang="pl-PL" dirty="0"/>
              <a:t> Fałsz.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n-US" dirty="0"/>
              <a:t>Tylko</a:t>
            </a:r>
            <a:r>
              <a:rPr lang="pl-PL" dirty="0"/>
              <a:t> zeszyt i </a:t>
            </a:r>
            <a:r>
              <a:rPr lang="en-US" dirty="0"/>
              <a:t>piórnik mają 125 lub 160 sztuk</a:t>
            </a:r>
            <a:r>
              <a:rPr lang="pl-PL" dirty="0"/>
              <a:t>, dlatego liczymy z nich średnią cenę: (2 + 8) / 2 = 5. Prawda.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pl-PL" dirty="0"/>
              <a:t>Sumujemy sztuki produktów, których cena jest równa 1 lub 2. Jest to zeszyt, ołówek oraz gumka. 160 + 250 + 250 = 660. Prawda.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/>
              <a:t>4. </a:t>
            </a:r>
            <a:r>
              <a:rPr lang="pl-PL" dirty="0"/>
              <a:t>Zliczamy liczbę produktów, </a:t>
            </a:r>
            <a:r>
              <a:rPr lang="en-US" dirty="0"/>
              <a:t>ktorych cena zawiera się w przedziale &lt;2,4&gt; są to</a:t>
            </a:r>
            <a:r>
              <a:rPr lang="pl-PL" dirty="0"/>
              <a:t>: zeszyt, okładka i cyrkiel,</a:t>
            </a:r>
            <a:r>
              <a:rPr lang="en-US" dirty="0"/>
              <a:t> a więc 3 przedmioty</a:t>
            </a:r>
            <a:r>
              <a:rPr lang="pl-PL" dirty="0"/>
              <a:t>. Fałsz.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750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xmlns="" id="{927771C5-515F-094D-B13F-C6600B93A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2428" y="2713830"/>
            <a:ext cx="5573713" cy="2054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/>
              <a:t>Dziękuję za uwagę </a:t>
            </a:r>
            <a:r>
              <a:rPr lang="en-US" sz="4800">
                <a:sym typeface="Wingdings" pitchFamily="2" charset="2"/>
              </a:rPr>
              <a:t></a:t>
            </a:r>
            <a:endParaRPr lang="en-US" sz="4800"/>
          </a:p>
        </p:txBody>
      </p:sp>
    </p:spTree>
    <p:extLst>
      <p:ext uri="{BB962C8B-B14F-4D97-AF65-F5344CB8AC3E}">
        <p14:creationId xmlns:p14="http://schemas.microsoft.com/office/powerpoint/2010/main" val="23461911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</TotalTime>
  <Words>859</Words>
  <Application>Microsoft Office PowerPoint</Application>
  <PresentationFormat>Panoramiczny</PresentationFormat>
  <Paragraphs>77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8" baseType="lpstr">
      <vt:lpstr>Arial</vt:lpstr>
      <vt:lpstr>Roboto Slab</vt:lpstr>
      <vt:lpstr>Trebuchet MS</vt:lpstr>
      <vt:lpstr>Tw Cen MT</vt:lpstr>
      <vt:lpstr>Wingdings</vt:lpstr>
      <vt:lpstr>Circuit</vt:lpstr>
      <vt:lpstr>Matura rozszerzona z informatyki maj 2021 cz. 1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Matura 2021 Informatyka</dc:title>
  <dc:creator>Kamil Babula</dc:creator>
  <cp:lastModifiedBy>s5</cp:lastModifiedBy>
  <cp:revision>11</cp:revision>
  <dcterms:created xsi:type="dcterms:W3CDTF">2022-03-30T08:09:38Z</dcterms:created>
  <dcterms:modified xsi:type="dcterms:W3CDTF">2022-04-04T12:26:27Z</dcterms:modified>
</cp:coreProperties>
</file>