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2" r:id="rId10"/>
    <p:sldId id="263" r:id="rId11"/>
    <p:sldId id="264" r:id="rId12"/>
    <p:sldId id="268" r:id="rId13"/>
    <p:sldId id="265" r:id="rId14"/>
    <p:sldId id="269" r:id="rId15"/>
    <p:sldId id="273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21F17FC5-BBDE-4066-BDA2-FF1A15769A2A}">
          <p14:sldIdLst>
            <p14:sldId id="256"/>
            <p14:sldId id="257"/>
            <p14:sldId id="258"/>
            <p14:sldId id="259"/>
            <p14:sldId id="260"/>
            <p14:sldId id="261"/>
            <p14:sldId id="266"/>
            <p14:sldId id="267"/>
            <p14:sldId id="262"/>
            <p14:sldId id="263"/>
            <p14:sldId id="264"/>
            <p14:sldId id="268"/>
            <p14:sldId id="265"/>
            <p14:sldId id="269"/>
            <p14:sldId id="273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F61A5E-3879-4BA3-A1A9-F1346450C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2407E95-33AB-4468-B97C-215D34350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937B36A-FBF7-42ED-844C-A53DD5848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E60C0A5-D445-406B-B086-EF5B8790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A5936A-8B59-458C-AECA-33C259B5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E8A8B6-B456-4CC2-91A8-3DB625003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55F4F2-DD5C-477B-8E8C-150EBC527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919C94-B7B4-4114-8C32-CD6C9C493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D287471-1638-4B1D-9F87-619743DB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D79F2A-4C31-41EC-9B74-10A27EAE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193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1DE629-4B37-4BFD-ACD1-991453BFB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FE21E7C-5C13-4C5B-9539-49F4BF858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6B21543-7786-4053-8F8C-0CC92238E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DCA3E9B-DA44-490D-A773-FB830CDEA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E653B03-2B7F-4655-8B5B-B2244CC33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8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83B7A-B74B-4803-A032-4CD28377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A8D60D-7B6C-4B9A-8D30-A7AC01292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13140A-4A07-4A74-9BF6-875ACB2E7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2F01A44-926D-4C39-A6BC-F6D70783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6884335-9AF8-4663-A2E9-0BA9FF0DE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D026740-E4D2-433B-BB0E-C956F9129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8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4420E3-D070-4A14-A294-33E7415D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3B8560D-4749-4366-AD83-133A15C49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C5144B2-2662-499F-B3C3-342BB2E89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FF521A5-89BA-4CC6-B91F-8F5562ADF7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3F84CD8-52FD-4BE0-B703-3944FE66E3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A28D541-ABA3-4177-87F7-D823138B2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44B5817-82AE-4F3C-9C04-4CA7ACDC5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C0F94E7-51FE-4381-BA46-461532ED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79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4BF469-F373-41B9-B316-F68DAE86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D141E8D-BF44-4114-A3D7-6C00C0CC5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91EE839-3B24-45EC-80CA-9044C49B4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D01AD35-12FC-4DE7-8225-D876C946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3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B73A8FB-40E7-4570-BA46-E11B283D5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4D63AFC-94C1-4055-9629-12220338D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23E9B3-43DB-4F04-83F5-AF3B5285D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28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EC87E8-0FAA-4A82-98FC-1AD5A832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D3BD40-E3B7-445F-B471-7CB80A9D0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17767FE-7268-4C92-BF76-FC3342117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FCC39F1-EDB4-4E87-AEA1-41D504D80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7637556-D0BE-4681-9019-AAB24B61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25978E-8F98-431D-9F58-8D4EBA30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547B83-21E7-4872-8BA4-3815B57E9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A178371-FA3C-4BAE-B35F-4C655ED34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ECC8DE2-8A7B-4EBF-B0C0-5864F98E4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3DD8870-2AA0-40E8-AECD-2561DCAEA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4975B29-D88D-415F-A707-D7896C12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2EFA91D-10BA-43F6-B1A1-DF0A0694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8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58EA7B-AB50-490D-8E3B-FD571CBCB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B785A6E-4F91-41F0-BA2E-DC1CEF1AA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40E5BE-C696-4D0C-B755-BCCC5E44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995B1D1-B1A9-4A06-945F-96BCAA09F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B5420C-0269-42F5-8478-44E99476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18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86140A2-0FF4-4829-87AA-41F982468A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90CD36-10B6-45D3-81E0-C1B66BBCC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8E74849-1A6D-4FF2-B7EC-77754D30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7805402-8931-4101-B045-FEF34AB78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44F4D3-4196-4524-85E8-C26CA4BAB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1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43C0AD4-61E5-4C36-B190-202436244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60ADDCD-40D9-4ACF-9702-46AE5C5BD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EB6E8F-6A04-4E62-94DE-A969DC7C4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3/30/2022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8800898-A728-4EB7-9026-D433FA65D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D5A8368-8FA9-4384-8BDB-91DF50EE1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521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868142-0902-4D01-B18E-1FC9119161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Matura 2021 Informatyka</a:t>
            </a:r>
            <a:endParaRPr lang="en-US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D0F763B-BD11-4E06-A50B-617A50C93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Kamil Babula 3c1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863"/>
            <a:ext cx="10515600" cy="4097099"/>
          </a:xfrm>
        </p:spPr>
        <p:txBody>
          <a:bodyPr/>
          <a:lstStyle/>
          <a:p>
            <a:r>
              <a:rPr lang="pl-PL" dirty="0"/>
              <a:t>Zgodnie z założeniem najbardziej znacząca cyfra (a więc pierwsza od lewej) ma zawierać się w przedziale od 1 do 8. Cyfry 0 i 9 mogą pojawiać się w dalszej części liczby.</a:t>
            </a:r>
          </a:p>
          <a:p>
            <a:r>
              <a:rPr lang="pl-PL" dirty="0"/>
              <a:t>Przykłady:</a:t>
            </a:r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4F631CD-A69B-4F54-BCE3-FE71EE439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39" y="255719"/>
            <a:ext cx="6582694" cy="1714739"/>
          </a:xfrm>
          <a:prstGeom prst="rect">
            <a:avLst/>
          </a:prstGeom>
        </p:spPr>
      </p:pic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8CDA5148-A0CE-4B31-8996-1F61E1650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360404"/>
              </p:ext>
            </p:extLst>
          </p:nvPr>
        </p:nvGraphicFramePr>
        <p:xfrm>
          <a:off x="713945" y="4128411"/>
          <a:ext cx="10909644" cy="2412432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727411">
                  <a:extLst>
                    <a:ext uri="{9D8B030D-6E8A-4147-A177-3AD203B41FA5}">
                      <a16:colId xmlns:a16="http://schemas.microsoft.com/office/drawing/2014/main" val="1984353866"/>
                    </a:ext>
                  </a:extLst>
                </a:gridCol>
                <a:gridCol w="2727411">
                  <a:extLst>
                    <a:ext uri="{9D8B030D-6E8A-4147-A177-3AD203B41FA5}">
                      <a16:colId xmlns:a16="http://schemas.microsoft.com/office/drawing/2014/main" val="1482908926"/>
                    </a:ext>
                  </a:extLst>
                </a:gridCol>
                <a:gridCol w="2727411">
                  <a:extLst>
                    <a:ext uri="{9D8B030D-6E8A-4147-A177-3AD203B41FA5}">
                      <a16:colId xmlns:a16="http://schemas.microsoft.com/office/drawing/2014/main" val="1031132435"/>
                    </a:ext>
                  </a:extLst>
                </a:gridCol>
                <a:gridCol w="2727411">
                  <a:extLst>
                    <a:ext uri="{9D8B030D-6E8A-4147-A177-3AD203B41FA5}">
                      <a16:colId xmlns:a16="http://schemas.microsoft.com/office/drawing/2014/main" val="4034486881"/>
                    </a:ext>
                  </a:extLst>
                </a:gridCol>
              </a:tblGrid>
              <a:tr h="80414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12345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897645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095236"/>
                  </a:ext>
                </a:extLst>
              </a:tr>
              <a:tr h="80414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Dopełnienie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87654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8999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102354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9782413"/>
                  </a:ext>
                </a:extLst>
              </a:tr>
              <a:tr h="80414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Suma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99999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9999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999999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5545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69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1881"/>
            <a:ext cx="10515600" cy="3895082"/>
          </a:xfrm>
        </p:spPr>
        <p:txBody>
          <a:bodyPr>
            <a:normAutofit/>
          </a:bodyPr>
          <a:lstStyle/>
          <a:p>
            <a:r>
              <a:rPr lang="pl-PL" sz="1800" dirty="0"/>
              <a:t>Kiedy wartość bezwzględna z różnicy liczb n i d będzie najmniejsza? Wtedy, gdy będą one leżeć najbliżej siebie. </a:t>
            </a:r>
          </a:p>
          <a:p>
            <a:r>
              <a:rPr lang="pl-PL" sz="1800" dirty="0"/>
              <a:t>Dla n = 5000; d = 4999, bo 5000+4999 = 9999, różnica równa 1.</a:t>
            </a:r>
          </a:p>
          <a:p>
            <a:r>
              <a:rPr lang="pl-PL" sz="1800" dirty="0"/>
              <a:t>Przeciwnie n = 4999, d = 5000</a:t>
            </a:r>
          </a:p>
          <a:p>
            <a:r>
              <a:rPr lang="pl-PL" sz="1800" dirty="0"/>
              <a:t>Znaleźliśmy 2 poprawne odpowiedzi, </a:t>
            </a:r>
            <a:r>
              <a:rPr lang="pl-PL" sz="1800" dirty="0" err="1"/>
              <a:t>abs</a:t>
            </a:r>
            <a:r>
              <a:rPr lang="pl-PL" sz="1800" dirty="0"/>
              <a:t>(5000-4999) == </a:t>
            </a:r>
            <a:r>
              <a:rPr lang="pl-PL" sz="1800" dirty="0" err="1"/>
              <a:t>abs</a:t>
            </a:r>
            <a:r>
              <a:rPr lang="pl-PL" sz="1800" dirty="0"/>
              <a:t>(4999-5000) i niemożliwe jest uzyskanie mniejszej różnicy.</a:t>
            </a:r>
          </a:p>
          <a:p>
            <a:endParaRPr lang="pl-PL" sz="1800" dirty="0"/>
          </a:p>
          <a:p>
            <a:r>
              <a:rPr lang="pl-PL" sz="1800" dirty="0"/>
              <a:t>Spróbujmy podstawić wartości graniczne tj. 1000 i 8999</a:t>
            </a:r>
          </a:p>
          <a:p>
            <a:r>
              <a:rPr lang="pl-PL" sz="1800" dirty="0"/>
              <a:t>Dla n = 1000, d = 8999, </a:t>
            </a:r>
            <a:r>
              <a:rPr lang="pl-PL" sz="1800" dirty="0" err="1"/>
              <a:t>abs</a:t>
            </a:r>
            <a:r>
              <a:rPr lang="pl-PL" sz="1800" dirty="0"/>
              <a:t>(1000-8999) = 7999</a:t>
            </a:r>
          </a:p>
          <a:p>
            <a:r>
              <a:rPr lang="pl-PL" sz="1800" dirty="0"/>
              <a:t>Wynik będzie identyczny, kiedy za n podstawimy 8999 </a:t>
            </a:r>
            <a:endParaRPr lang="en-US" sz="18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66C1E3F-6114-4548-887D-A900B9EDA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03" y="405001"/>
            <a:ext cx="7250053" cy="174421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47D066C-5E95-454A-9292-589D6A17E2AD}"/>
              </a:ext>
            </a:extLst>
          </p:cNvPr>
          <p:cNvSpPr txBox="1"/>
          <p:nvPr/>
        </p:nvSpPr>
        <p:spPr>
          <a:xfrm>
            <a:off x="3550508" y="1151746"/>
            <a:ext cx="203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4999; 5000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1000; 8999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30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243" y="218914"/>
            <a:ext cx="7422292" cy="2862037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Wyznaczamy d poprzez odejmowanie liczby n od liczby składającej się z samych dziewiątek. Dla przykładu:</a:t>
            </a:r>
          </a:p>
          <a:p>
            <a:r>
              <a:rPr lang="pl-PL" dirty="0"/>
              <a:t>n = 2882, to d = 9999 – 2882 = 7117</a:t>
            </a:r>
          </a:p>
          <a:p>
            <a:r>
              <a:rPr lang="pl-PL" dirty="0"/>
              <a:t>n = 24, to d = 99 – 24 = 75</a:t>
            </a:r>
          </a:p>
          <a:p>
            <a:endParaRPr lang="pl-PL" dirty="0"/>
          </a:p>
          <a:p>
            <a:r>
              <a:rPr lang="pl-PL" dirty="0"/>
              <a:t>Musimy zbadać liczbę potrzebnych dziewiątek, skorzystamy z dzielenia całkowitego, które polega na odrzuceniu reszty przy dzieleniu. Dla przykładu: </a:t>
            </a:r>
          </a:p>
          <a:p>
            <a:r>
              <a:rPr lang="pl-PL" dirty="0"/>
              <a:t>999 div 10 daje wynik 99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0E8A38E-609C-4906-AFCD-77EDFB5A5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12" y="218913"/>
            <a:ext cx="4097366" cy="259876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27FF6D3-3F66-4BC3-AC4D-336AC7E7DF2A}"/>
              </a:ext>
            </a:extLst>
          </p:cNvPr>
          <p:cNvSpPr txBox="1"/>
          <p:nvPr/>
        </p:nvSpPr>
        <p:spPr>
          <a:xfrm>
            <a:off x="313038" y="3262184"/>
            <a:ext cx="451469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Pseudokod:</a:t>
            </a:r>
          </a:p>
          <a:p>
            <a:pPr marL="0" indent="0">
              <a:buNone/>
            </a:pPr>
            <a:r>
              <a:rPr lang="pl-PL" dirty="0" err="1"/>
              <a:t>dziewiatki</a:t>
            </a:r>
            <a:r>
              <a:rPr lang="pl-PL" dirty="0"/>
              <a:t> ← 0</a:t>
            </a:r>
          </a:p>
          <a:p>
            <a:pPr marL="0" indent="0">
              <a:buNone/>
            </a:pPr>
            <a:r>
              <a:rPr lang="pl-PL" dirty="0"/>
              <a:t>i ← 1</a:t>
            </a:r>
          </a:p>
          <a:p>
            <a:pPr marL="0" indent="0">
              <a:buNone/>
            </a:pPr>
            <a:r>
              <a:rPr lang="pl-PL" dirty="0" err="1"/>
              <a:t>old_n</a:t>
            </a:r>
            <a:r>
              <a:rPr lang="pl-PL" dirty="0"/>
              <a:t> = n // zapisujemy początkową wartość n</a:t>
            </a:r>
          </a:p>
          <a:p>
            <a:pPr marL="0" indent="0">
              <a:buNone/>
            </a:pPr>
            <a:r>
              <a:rPr lang="pl-PL" dirty="0"/>
              <a:t>dopóki n ≠ 0 wykonuj</a:t>
            </a:r>
          </a:p>
          <a:p>
            <a:pPr marL="0" indent="0">
              <a:buNone/>
            </a:pPr>
            <a:r>
              <a:rPr lang="pl-PL" dirty="0"/>
              <a:t>        </a:t>
            </a:r>
            <a:r>
              <a:rPr lang="pl-PL" dirty="0" err="1"/>
              <a:t>dziewiatki</a:t>
            </a:r>
            <a:r>
              <a:rPr lang="pl-PL" dirty="0"/>
              <a:t> ← </a:t>
            </a:r>
            <a:r>
              <a:rPr lang="pl-PL" dirty="0" err="1"/>
              <a:t>dziewiatki</a:t>
            </a:r>
            <a:r>
              <a:rPr lang="pl-PL" dirty="0"/>
              <a:t> + 9 * i</a:t>
            </a:r>
          </a:p>
          <a:p>
            <a:pPr marL="0" indent="0">
              <a:buNone/>
            </a:pPr>
            <a:r>
              <a:rPr lang="pl-PL" dirty="0"/>
              <a:t>        n ← n div 10</a:t>
            </a:r>
          </a:p>
          <a:p>
            <a:pPr marL="0" indent="0">
              <a:buNone/>
            </a:pPr>
            <a:r>
              <a:rPr lang="pl-PL" dirty="0"/>
              <a:t>        i ← i * 10</a:t>
            </a:r>
          </a:p>
          <a:p>
            <a:pPr marL="0" indent="0">
              <a:buNone/>
            </a:pPr>
            <a:r>
              <a:rPr lang="pl-PL" dirty="0"/>
              <a:t>d ← </a:t>
            </a:r>
            <a:r>
              <a:rPr lang="pl-PL" dirty="0" err="1"/>
              <a:t>dziewiatki</a:t>
            </a:r>
            <a:r>
              <a:rPr lang="pl-PL" dirty="0"/>
              <a:t> – </a:t>
            </a:r>
            <a:r>
              <a:rPr lang="pl-PL" dirty="0" err="1"/>
              <a:t>oryginalne_n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zwróć d i zakończ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0708B4A7-684F-40F5-93EC-E6AA0F082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129282"/>
              </p:ext>
            </p:extLst>
          </p:nvPr>
        </p:nvGraphicFramePr>
        <p:xfrm>
          <a:off x="3716459" y="4415499"/>
          <a:ext cx="7295616" cy="152400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823904">
                  <a:extLst>
                    <a:ext uri="{9D8B030D-6E8A-4147-A177-3AD203B41FA5}">
                      <a16:colId xmlns:a16="http://schemas.microsoft.com/office/drawing/2014/main" val="792808063"/>
                    </a:ext>
                  </a:extLst>
                </a:gridCol>
                <a:gridCol w="1823904">
                  <a:extLst>
                    <a:ext uri="{9D8B030D-6E8A-4147-A177-3AD203B41FA5}">
                      <a16:colId xmlns:a16="http://schemas.microsoft.com/office/drawing/2014/main" val="1732669659"/>
                    </a:ext>
                  </a:extLst>
                </a:gridCol>
                <a:gridCol w="1823904">
                  <a:extLst>
                    <a:ext uri="{9D8B030D-6E8A-4147-A177-3AD203B41FA5}">
                      <a16:colId xmlns:a16="http://schemas.microsoft.com/office/drawing/2014/main" val="2528734590"/>
                    </a:ext>
                  </a:extLst>
                </a:gridCol>
                <a:gridCol w="1823904">
                  <a:extLst>
                    <a:ext uri="{9D8B030D-6E8A-4147-A177-3AD203B41FA5}">
                      <a16:colId xmlns:a16="http://schemas.microsoft.com/office/drawing/2014/main" val="2881938151"/>
                    </a:ext>
                  </a:extLst>
                </a:gridCol>
              </a:tblGrid>
              <a:tr h="215828">
                <a:tc>
                  <a:txBody>
                    <a:bodyPr/>
                    <a:lstStyle/>
                    <a:p>
                      <a:r>
                        <a:rPr lang="pl-PL" sz="1400" dirty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Nr iteracji; n = 524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670160"/>
                  </a:ext>
                </a:extLst>
              </a:tr>
              <a:tr h="215828">
                <a:tc>
                  <a:txBody>
                    <a:bodyPr/>
                    <a:lstStyle/>
                    <a:p>
                      <a:r>
                        <a:rPr lang="pl-PL" sz="1400" dirty="0"/>
                        <a:t>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999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err="1"/>
                        <a:t>dziewiatki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706916"/>
                  </a:ext>
                </a:extLst>
              </a:tr>
              <a:tr h="215828">
                <a:tc>
                  <a:txBody>
                    <a:bodyPr/>
                    <a:lstStyle/>
                    <a:p>
                      <a:r>
                        <a:rPr lang="pl-PL" sz="1400" dirty="0"/>
                        <a:t>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0 – koniec pętli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53339"/>
                  </a:ext>
                </a:extLst>
              </a:tr>
              <a:tr h="215828">
                <a:tc>
                  <a:txBody>
                    <a:bodyPr/>
                    <a:lstStyle/>
                    <a:p>
                      <a:r>
                        <a:rPr lang="pl-PL" sz="1400" dirty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1000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i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279256"/>
                  </a:ext>
                </a:extLst>
              </a:tr>
              <a:tr h="215828">
                <a:tc gridSpan="3">
                  <a:txBody>
                    <a:bodyPr/>
                    <a:lstStyle/>
                    <a:p>
                      <a:r>
                        <a:rPr lang="pl-PL" sz="1400" dirty="0"/>
                        <a:t>999 – 524 = 475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9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913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832" y="197708"/>
            <a:ext cx="6516130" cy="59792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Przed pętlą w funkcji zachodzą trzy operacje:</a:t>
            </a:r>
          </a:p>
          <a:p>
            <a:r>
              <a:rPr lang="pl-PL" dirty="0"/>
              <a:t>zwiększenie wartości n o 1 (n ← n + 1)</a:t>
            </a:r>
          </a:p>
          <a:p>
            <a:r>
              <a:rPr lang="pl-PL" dirty="0"/>
              <a:t>dodanie zmiennej x do tablicy T (T[n] ← x)</a:t>
            </a:r>
          </a:p>
          <a:p>
            <a:r>
              <a:rPr lang="pl-PL" dirty="0"/>
              <a:t>przypisanie zmiennej s aktualnej wartości n (która wcześniej została powiększona o 1) (s ← n)</a:t>
            </a:r>
          </a:p>
          <a:p>
            <a:pPr marL="0" indent="0">
              <a:buNone/>
            </a:pPr>
            <a:r>
              <a:rPr lang="pl-PL" dirty="0"/>
              <a:t>W warunkach pętli dopóki sprawdzamy (oba muszą zostać spełnione, aby przejść dalej):</a:t>
            </a:r>
          </a:p>
          <a:p>
            <a:r>
              <a:rPr lang="pl-PL" dirty="0"/>
              <a:t>czy wynik z dzielenia całkowitego s przez 2 jest większy lub równy 1</a:t>
            </a:r>
          </a:p>
          <a:p>
            <a:r>
              <a:rPr lang="pl-PL" dirty="0"/>
              <a:t>czy wartość w tablicy T pod indeksem s jest większa od wartości pod indeksem s div 2</a:t>
            </a:r>
          </a:p>
          <a:p>
            <a:pPr marL="0" indent="0">
              <a:buNone/>
            </a:pPr>
            <a:r>
              <a:rPr lang="pl-PL" dirty="0"/>
              <a:t>W pętli:</a:t>
            </a:r>
          </a:p>
          <a:p>
            <a:r>
              <a:rPr lang="pl-PL" dirty="0"/>
              <a:t>zamiana dwóch wartości w tabeli z wykorzystaniem zmiennej pomocniczej. Przestawienie wartości w tabeli T pod indeksem s z wartością pod indeksem s div 2.</a:t>
            </a:r>
          </a:p>
          <a:p>
            <a:r>
              <a:rPr lang="pl-PL" dirty="0"/>
              <a:t>Dzielimy całkowicie zmienną s przez 2, zmniejszając jej wartość o połowę i odrzucamy resztę z dzielenia (np. dla s = 9, po wykonaniu  s ← s div 2 zmienna ta przyjmie wartość 4). W tym momencie możemy zauważyć, że zmienna s przechowuje przez cały czas aktualny indeks zmiennej, którą dodaliśmy do tablicy na początku (zmienna x).</a:t>
            </a:r>
          </a:p>
          <a:p>
            <a:pPr marL="0" indent="0">
              <a:buNone/>
            </a:pPr>
            <a:r>
              <a:rPr lang="pl-PL" dirty="0"/>
              <a:t>Algorytm ten polega więc na ciągłym przestawianiu w tablicy T wartości zmiennej x, jeśli po środku stoi wartość mniejsza od niej.</a:t>
            </a:r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B76EBE7-4E6F-4966-A078-F37FAEF83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92" y="87340"/>
            <a:ext cx="5052580" cy="346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3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7253"/>
            <a:ext cx="10515600" cy="3639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Przykład:</a:t>
            </a:r>
          </a:p>
          <a:p>
            <a:pPr marL="0" indent="0">
              <a:buNone/>
            </a:pPr>
            <a:r>
              <a:rPr lang="pl-PL" sz="2400" dirty="0"/>
              <a:t>Po wykonaniu części pierwszej, dane wyglądają tak: </a:t>
            </a:r>
            <a:r>
              <a:rPr lang="pt-BR" sz="2400" dirty="0"/>
              <a:t>n = 5, T = [26, 3, 5, -4, 5], s = 5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r>
              <a:rPr lang="pl-PL" sz="2400" dirty="0"/>
              <a:t>Część 2: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EFD923C-EA4B-4CF4-B94E-830BD52BE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02" y="213770"/>
            <a:ext cx="6582694" cy="222916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F562DA-5714-48C7-BA0E-1BD8A4667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004" y="328225"/>
            <a:ext cx="5086350" cy="2000250"/>
          </a:xfrm>
          <a:prstGeom prst="rect">
            <a:avLst/>
          </a:prstGeom>
        </p:spPr>
      </p:pic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B2C41F89-20FA-406A-AD7F-CA514882A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340222"/>
              </p:ext>
            </p:extLst>
          </p:nvPr>
        </p:nvGraphicFramePr>
        <p:xfrm>
          <a:off x="469557" y="3981848"/>
          <a:ext cx="11343507" cy="1537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501">
                  <a:extLst>
                    <a:ext uri="{9D8B030D-6E8A-4147-A177-3AD203B41FA5}">
                      <a16:colId xmlns:a16="http://schemas.microsoft.com/office/drawing/2014/main" val="1850758070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3606136020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914254184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2199537415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1632754622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3757765568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3769286182"/>
                    </a:ext>
                  </a:extLst>
                </a:gridCol>
              </a:tblGrid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Nr iteracji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 div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(s div 2)&gt;=1?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 T przed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T[s]&gt;T[s div 2]?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 po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49500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[26, 3, 5, -4, 5]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 &gt; 3 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[26, 5, 5, -4, 3]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2090604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[26, 5, 5, -4, 3]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&gt; 26</a:t>
                      </a:r>
                      <a:r>
                        <a:rPr lang="pl-P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0129669"/>
                  </a:ext>
                </a:extLst>
              </a:tr>
            </a:tbl>
          </a:graphicData>
        </a:graphic>
      </p:graphicFrame>
      <p:sp>
        <p:nvSpPr>
          <p:cNvPr id="13" name="Strzałka: w dół 12">
            <a:extLst>
              <a:ext uri="{FF2B5EF4-FFF2-40B4-BE49-F238E27FC236}">
                <a16:creationId xmlns:a16="http://schemas.microsoft.com/office/drawing/2014/main" id="{42804F03-7C7B-4718-B582-70F1EAB8102D}"/>
              </a:ext>
            </a:extLst>
          </p:cNvPr>
          <p:cNvSpPr/>
          <p:nvPr/>
        </p:nvSpPr>
        <p:spPr>
          <a:xfrm>
            <a:off x="7537622" y="5445211"/>
            <a:ext cx="354227" cy="54369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363EF5B-75E7-48C1-8BED-DA3EAA1581A2}"/>
              </a:ext>
            </a:extLst>
          </p:cNvPr>
          <p:cNvSpPr txBox="1"/>
          <p:nvPr/>
        </p:nvSpPr>
        <p:spPr>
          <a:xfrm>
            <a:off x="6141310" y="6042408"/>
            <a:ext cx="3179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Wynik zgadza się z odpowiedzią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31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7253"/>
            <a:ext cx="10744200" cy="3639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2 Przykład:</a:t>
            </a:r>
          </a:p>
          <a:p>
            <a:pPr marL="0" indent="0">
              <a:buNone/>
            </a:pPr>
            <a:r>
              <a:rPr lang="pl-PL" sz="2400" dirty="0"/>
              <a:t>Po wykonaniu części pierwszej, dane wyglądają tak: </a:t>
            </a:r>
            <a:r>
              <a:rPr lang="pt-BR" sz="2400" dirty="0"/>
              <a:t>n = 5, T = [36, 15, 17, 3, -5], s = 5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r>
              <a:rPr lang="pl-PL" sz="2400" dirty="0"/>
              <a:t>Część 2: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EFD923C-EA4B-4CF4-B94E-830BD52BE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02" y="213770"/>
            <a:ext cx="6582694" cy="222916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F562DA-5714-48C7-BA0E-1BD8A4667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004" y="328225"/>
            <a:ext cx="5086350" cy="2000250"/>
          </a:xfrm>
          <a:prstGeom prst="rect">
            <a:avLst/>
          </a:prstGeom>
        </p:spPr>
      </p:pic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B2C41F89-20FA-406A-AD7F-CA514882A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009214"/>
              </p:ext>
            </p:extLst>
          </p:nvPr>
        </p:nvGraphicFramePr>
        <p:xfrm>
          <a:off x="469557" y="3981848"/>
          <a:ext cx="11343507" cy="1025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501">
                  <a:extLst>
                    <a:ext uri="{9D8B030D-6E8A-4147-A177-3AD203B41FA5}">
                      <a16:colId xmlns:a16="http://schemas.microsoft.com/office/drawing/2014/main" val="1850758070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3606136020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914254184"/>
                    </a:ext>
                  </a:extLst>
                </a:gridCol>
                <a:gridCol w="1448681">
                  <a:extLst>
                    <a:ext uri="{9D8B030D-6E8A-4147-A177-3AD203B41FA5}">
                      <a16:colId xmlns:a16="http://schemas.microsoft.com/office/drawing/2014/main" val="2199537415"/>
                    </a:ext>
                  </a:extLst>
                </a:gridCol>
                <a:gridCol w="1792321">
                  <a:extLst>
                    <a:ext uri="{9D8B030D-6E8A-4147-A177-3AD203B41FA5}">
                      <a16:colId xmlns:a16="http://schemas.microsoft.com/office/drawing/2014/main" val="1632754622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3757765568"/>
                    </a:ext>
                  </a:extLst>
                </a:gridCol>
                <a:gridCol w="1620501">
                  <a:extLst>
                    <a:ext uri="{9D8B030D-6E8A-4147-A177-3AD203B41FA5}">
                      <a16:colId xmlns:a16="http://schemas.microsoft.com/office/drawing/2014/main" val="3769286182"/>
                    </a:ext>
                  </a:extLst>
                </a:gridCol>
              </a:tblGrid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Nr iteracji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 div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(s div 2)&gt;=1?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 T przed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T[s]&gt;T[s div 2]?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 po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49500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[36, 15, 17, 3, -5]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-5 &gt; 15 Nie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2090604"/>
                  </a:ext>
                </a:extLst>
              </a:tr>
            </a:tbl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CBCFFF43-3571-41AB-AD19-20B4623343B5}"/>
              </a:ext>
            </a:extLst>
          </p:cNvPr>
          <p:cNvSpPr txBox="1"/>
          <p:nvPr/>
        </p:nvSpPr>
        <p:spPr>
          <a:xfrm>
            <a:off x="4242486" y="1525901"/>
            <a:ext cx="1853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[36, 15, 17, 3, -5]</a:t>
            </a:r>
          </a:p>
        </p:txBody>
      </p:sp>
    </p:spTree>
    <p:extLst>
      <p:ext uri="{BB962C8B-B14F-4D97-AF65-F5344CB8AC3E}">
        <p14:creationId xmlns:p14="http://schemas.microsoft.com/office/powerpoint/2010/main" val="2071658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02" y="2537253"/>
            <a:ext cx="11741052" cy="3639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3 Przykład:</a:t>
            </a:r>
          </a:p>
          <a:p>
            <a:pPr marL="0" indent="0">
              <a:buNone/>
            </a:pPr>
            <a:r>
              <a:rPr lang="pl-PL" sz="2400" dirty="0"/>
              <a:t>Po wykonaniu części pierwszej, dane wyglądają tak: </a:t>
            </a:r>
            <a:r>
              <a:rPr lang="pt-BR" sz="2400" dirty="0"/>
              <a:t>n = 8, T = [27, 6, 13, 4, -3, -2, -3, 30], s = 8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r>
              <a:rPr lang="pl-PL" sz="2400" dirty="0"/>
              <a:t>Część 2: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EFD923C-EA4B-4CF4-B94E-830BD52BE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02" y="213770"/>
            <a:ext cx="6582694" cy="222916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F562DA-5714-48C7-BA0E-1BD8A4667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004" y="328225"/>
            <a:ext cx="5086350" cy="2000250"/>
          </a:xfrm>
          <a:prstGeom prst="rect">
            <a:avLst/>
          </a:prstGeom>
        </p:spPr>
      </p:pic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B2C41F89-20FA-406A-AD7F-CA514882A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33885"/>
              </p:ext>
            </p:extLst>
          </p:nvPr>
        </p:nvGraphicFramePr>
        <p:xfrm>
          <a:off x="469557" y="3981848"/>
          <a:ext cx="11343507" cy="2562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1">
                  <a:extLst>
                    <a:ext uri="{9D8B030D-6E8A-4147-A177-3AD203B41FA5}">
                      <a16:colId xmlns:a16="http://schemas.microsoft.com/office/drawing/2014/main" val="1850758070"/>
                    </a:ext>
                  </a:extLst>
                </a:gridCol>
                <a:gridCol w="362465">
                  <a:extLst>
                    <a:ext uri="{9D8B030D-6E8A-4147-A177-3AD203B41FA5}">
                      <a16:colId xmlns:a16="http://schemas.microsoft.com/office/drawing/2014/main" val="3606136020"/>
                    </a:ext>
                  </a:extLst>
                </a:gridCol>
                <a:gridCol w="790833">
                  <a:extLst>
                    <a:ext uri="{9D8B030D-6E8A-4147-A177-3AD203B41FA5}">
                      <a16:colId xmlns:a16="http://schemas.microsoft.com/office/drawing/2014/main" val="914254184"/>
                    </a:ext>
                  </a:extLst>
                </a:gridCol>
                <a:gridCol w="1433383">
                  <a:extLst>
                    <a:ext uri="{9D8B030D-6E8A-4147-A177-3AD203B41FA5}">
                      <a16:colId xmlns:a16="http://schemas.microsoft.com/office/drawing/2014/main" val="2199537415"/>
                    </a:ext>
                  </a:extLst>
                </a:gridCol>
                <a:gridCol w="2669060">
                  <a:extLst>
                    <a:ext uri="{9D8B030D-6E8A-4147-A177-3AD203B41FA5}">
                      <a16:colId xmlns:a16="http://schemas.microsoft.com/office/drawing/2014/main" val="1632754622"/>
                    </a:ext>
                  </a:extLst>
                </a:gridCol>
                <a:gridCol w="1729946">
                  <a:extLst>
                    <a:ext uri="{9D8B030D-6E8A-4147-A177-3AD203B41FA5}">
                      <a16:colId xmlns:a16="http://schemas.microsoft.com/office/drawing/2014/main" val="3757765568"/>
                    </a:ext>
                  </a:extLst>
                </a:gridCol>
                <a:gridCol w="3220999">
                  <a:extLst>
                    <a:ext uri="{9D8B030D-6E8A-4147-A177-3AD203B41FA5}">
                      <a16:colId xmlns:a16="http://schemas.microsoft.com/office/drawing/2014/main" val="3769286182"/>
                    </a:ext>
                  </a:extLst>
                </a:gridCol>
              </a:tblGrid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Nr iteracji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 div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(s div 2)&gt;=1?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 T przed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T[s]&gt;T[s div 2]?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 po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49500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[27, 6, 13, 4, -3, -2, -3, 30]</a:t>
                      </a:r>
                      <a:endParaRPr lang="en-US" dirty="0">
                        <a:effectLst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&gt; 4 </a:t>
                      </a:r>
                      <a:r>
                        <a:rPr lang="pl-P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[27, 6, 13, 30, -3, -2, -3, 4]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2090604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[27, 6, 13, 30, -3, -2, -3, 4]</a:t>
                      </a:r>
                      <a:endParaRPr lang="en-US" dirty="0">
                        <a:effectLst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30 &gt; 6 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[27, 30, 13, 6, -3, -2, -3, 4]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639918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[27, 30, 13, 6, -3, -2, -3, 4]</a:t>
                      </a:r>
                      <a:endParaRPr lang="en-US" dirty="0">
                        <a:effectLst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30 &gt; 27 Tak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[30, 27, 13, 6, -3, -2, -3, 4]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1934022"/>
                  </a:ext>
                </a:extLst>
              </a:tr>
              <a:tr h="512501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Nie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effectLst/>
                        </a:rPr>
                        <a:t>-</a:t>
                      </a:r>
                      <a:endParaRPr lang="en-US" dirty="0">
                        <a:effectLst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8965853"/>
                  </a:ext>
                </a:extLst>
              </a:tr>
            </a:tbl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CBCFFF43-3571-41AB-AD19-20B4623343B5}"/>
              </a:ext>
            </a:extLst>
          </p:cNvPr>
          <p:cNvSpPr txBox="1"/>
          <p:nvPr/>
        </p:nvSpPr>
        <p:spPr>
          <a:xfrm>
            <a:off x="4242486" y="1525901"/>
            <a:ext cx="1853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[36, 15, 17, 3, -5]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73EB8D0-8139-4707-8745-6533DEE4C8CF}"/>
              </a:ext>
            </a:extLst>
          </p:cNvPr>
          <p:cNvSpPr txBox="1"/>
          <p:nvPr/>
        </p:nvSpPr>
        <p:spPr>
          <a:xfrm>
            <a:off x="3672016" y="1959143"/>
            <a:ext cx="29944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[30, 27, 13, 6, -3, -2, -3, 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72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01" y="1524000"/>
            <a:ext cx="11580799" cy="50654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W tym zadaniu wywołujemy po kolei: d(6), d(-4), d(12)… Tablica T jest pusta, po pierwszym wywołaniu funkcji: d(6) T będzie równe [6].</a:t>
            </a:r>
          </a:p>
          <a:p>
            <a:r>
              <a:rPr lang="pl-PL" dirty="0"/>
              <a:t>Następnie d(-4). </a:t>
            </a:r>
          </a:p>
          <a:p>
            <a:pPr marL="0" indent="0">
              <a:buNone/>
            </a:pPr>
            <a:r>
              <a:rPr lang="pl-PL" dirty="0"/>
              <a:t>Skrócony opis zachodzących operacji.</a:t>
            </a:r>
          </a:p>
          <a:p>
            <a:r>
              <a:rPr lang="pl-PL" dirty="0"/>
              <a:t>Tablica przybiera postać T = [6, -4]. Zmienna s oznacza indeks 2, bo pod nim znajduje się liczba -4. Sprawdzamy, czy -4 &gt; 6. Fałsz, przechodzimy dalej.</a:t>
            </a:r>
          </a:p>
          <a:p>
            <a:r>
              <a:rPr lang="pl-PL" dirty="0"/>
              <a:t>d(12): T = [6, -4, 12]. Tym razem porównujemy 12 z 6, ponieważ 3 div 2 = 1. Liczba 12 &gt; 6, zamieniamy je miejscami: T = [12, -4, 6]. W tym momencie s = 1 i nie mamy więcej elementów do sprawdzania, ponieważ zmienna x (czyli 12) trafiła już na początek</a:t>
            </a:r>
          </a:p>
          <a:p>
            <a:r>
              <a:rPr lang="pl-PL" dirty="0"/>
              <a:t>d(27): T = [12, -4, 6, 27]. 27 &gt; -4, więc zamieniamy je miejscami: T = [12, 27, 6, -4]. 27 &gt; 12, dlatego ląduje ono na początku: T = [27, 12, 6, -4]</a:t>
            </a:r>
          </a:p>
          <a:p>
            <a:r>
              <a:rPr lang="pl-PL" dirty="0"/>
              <a:t>d(26): T = [27, 12, 6, -4, 26]. 26 &gt; 12, czyli T = [27, 26, 6, -4, 12]. 26 !&gt; 27. Tabelę zostawiamy tej formie.</a:t>
            </a:r>
          </a:p>
          <a:p>
            <a:r>
              <a:rPr lang="pl-PL" dirty="0"/>
              <a:t>d(8): T  = [27, 26, 6, -4, 12, 8]. 8 &gt; 6, czyli T = [27, 26, 8, -4, 12, 6]. Po lewej stronie od 8 pozostały same większe liczby, co oznacza, że właśnie tak będzie wyglądać ostateczna tabela.</a:t>
            </a:r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D17B02E-6156-4F9C-B6CE-CBB9F6715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01" y="268552"/>
            <a:ext cx="6554115" cy="111458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8B937813-0A55-417A-B626-AAED16CBD5DD}"/>
              </a:ext>
            </a:extLst>
          </p:cNvPr>
          <p:cNvSpPr txBox="1"/>
          <p:nvPr/>
        </p:nvSpPr>
        <p:spPr>
          <a:xfrm>
            <a:off x="2257168" y="899569"/>
            <a:ext cx="2092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[27, 26, 8, -4, 12, 6]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850FD31-D2B4-45A3-A084-D017C2313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127" y="105196"/>
            <a:ext cx="3008629" cy="127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6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6065"/>
            <a:ext cx="10515600" cy="41106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Z treści zadania wynika, że początkowo w tabeli znajdują się liczby od 1 do k-1. Znaczy to, że dla k = 4  T = [1, 2, 3]. Do tej tablicy dokładamy liczbę k = 4. Oznacza to, że przesunięcia będziemy dokonywać do czasu, aż liczba k nie znajdzie się na początki tablicy T.</a:t>
            </a:r>
          </a:p>
          <a:p>
            <a:pPr marL="0" indent="0">
              <a:buNone/>
            </a:pPr>
            <a:r>
              <a:rPr lang="pl-PL" dirty="0"/>
              <a:t>Tablica ta będzie przyjmować wartości kolejno:</a:t>
            </a:r>
          </a:p>
          <a:p>
            <a:r>
              <a:rPr lang="pl-PL" dirty="0"/>
              <a:t>[1, 2, 3, 4]: po tym następuje pierwsze sprawdzenie warunki pętli</a:t>
            </a:r>
          </a:p>
          <a:p>
            <a:r>
              <a:rPr lang="pl-PL" dirty="0"/>
              <a:t>[1, 4, 3, 2]: po zamianie kolejne</a:t>
            </a:r>
          </a:p>
          <a:p>
            <a:r>
              <a:rPr lang="pl-PL" dirty="0"/>
              <a:t>[4, 1, 3, 2]: i trzecie, ostatnie, ma miejsce, gdy liczba k jest już na początku tablicy</a:t>
            </a:r>
          </a:p>
          <a:p>
            <a:pPr marL="0" indent="0">
              <a:buNone/>
            </a:pPr>
            <a:r>
              <a:rPr lang="pl-PL" dirty="0"/>
              <a:t>Dla k = 8 sprawdzenia będą miały miejsce gdy k jest na 8., 4., 2. i 1. pozycji. itd.</a:t>
            </a:r>
          </a:p>
          <a:p>
            <a:pPr marL="0" indent="0">
              <a:buNone/>
            </a:pPr>
            <a:r>
              <a:rPr lang="pl-PL" dirty="0"/>
              <a:t>Dla k = 16 sprawdzenia nastąpią przy indeksie 16, 8, 4, 2 oraz 1. To 5 sprawdzeń.</a:t>
            </a:r>
          </a:p>
          <a:p>
            <a:pPr marL="0" indent="0">
              <a:buNone/>
            </a:pPr>
            <a:r>
              <a:rPr lang="pl-PL" dirty="0"/>
              <a:t>Dla k = 1025 warunek pętli zostanie sprawdzony na indeksach 1025, 512 (bo 1025 dzielimy całkowicie na pół), 256, 128, 64, 32, 16, 8, 4, 2 i 1, co daje 11 sprawdzeń.</a:t>
            </a:r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F483454-8E52-45BF-9457-9B3F8B93C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49" y="177418"/>
            <a:ext cx="4888590" cy="2219533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C85B01-3FB5-40E5-A0E1-52777C782543}"/>
              </a:ext>
            </a:extLst>
          </p:cNvPr>
          <p:cNvSpPr txBox="1"/>
          <p:nvPr/>
        </p:nvSpPr>
        <p:spPr>
          <a:xfrm>
            <a:off x="2745544" y="1750620"/>
            <a:ext cx="851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5 razy</a:t>
            </a:r>
          </a:p>
          <a:p>
            <a:r>
              <a:rPr lang="pl-PL" dirty="0">
                <a:solidFill>
                  <a:schemeClr val="bg1"/>
                </a:solidFill>
              </a:rPr>
              <a:t>11 razy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267E7DF-C707-4607-80F6-B296EA3C1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236" y="453630"/>
            <a:ext cx="3924848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4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776" y="3089188"/>
            <a:ext cx="11030024" cy="3303373"/>
          </a:xfrm>
        </p:spPr>
        <p:txBody>
          <a:bodyPr/>
          <a:lstStyle/>
          <a:p>
            <a:r>
              <a:rPr lang="pl-PL" dirty="0"/>
              <a:t>przed wywołaniem funkcji następuje wypisanie liczby n, co zapiszemy na górze</a:t>
            </a:r>
          </a:p>
          <a:p>
            <a:r>
              <a:rPr lang="pl-PL" dirty="0"/>
              <a:t>następnie wykonuje się kolejna funkcja z argumentem n pomniejszonym o dwa, zapisujemy to po środku</a:t>
            </a:r>
          </a:p>
          <a:p>
            <a:r>
              <a:rPr lang="pl-PL" dirty="0"/>
              <a:t>gdy argument n przestanie być większy od 0, następuje drugie wypisywanie liczby n. Tym razem ma ono jednak miejsce od końca, czyli najmniejszej liczby do największej.</a:t>
            </a:r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9D7554D-840A-43A6-B0F7-82ECE8DC4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76" y="200410"/>
            <a:ext cx="4981392" cy="279619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23BEDEC-EFF5-40C0-ADE3-30831C18E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564" y="200410"/>
            <a:ext cx="4552360" cy="280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50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776" y="3286896"/>
            <a:ext cx="11030024" cy="3212757"/>
          </a:xfrm>
        </p:spPr>
        <p:txBody>
          <a:bodyPr/>
          <a:lstStyle/>
          <a:p>
            <a:r>
              <a:rPr lang="pl-PL" dirty="0"/>
              <a:t>f(5) (z diagramu): 5 3 1 1 3 5</a:t>
            </a:r>
          </a:p>
          <a:p>
            <a:r>
              <a:rPr lang="pl-PL" dirty="0"/>
              <a:t>f(6) (wypisujemy liczby od n do 1 z odstępami co 2, a później podążamy w drugą stronę): 6 4 2 2 4 6</a:t>
            </a:r>
          </a:p>
          <a:p>
            <a:r>
              <a:rPr lang="pl-PL" dirty="0"/>
              <a:t>f(7): 7 5 3 1 1 3 5 7</a:t>
            </a:r>
          </a:p>
          <a:p>
            <a:r>
              <a:rPr lang="pl-PL" dirty="0"/>
              <a:t>f(8): 8 6 4 2 2 4 6 8</a:t>
            </a:r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9D7554D-840A-43A6-B0F7-82ECE8DC4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76" y="200410"/>
            <a:ext cx="4981392" cy="279619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23BEDEC-EFF5-40C0-ADE3-30831C18E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564" y="200410"/>
            <a:ext cx="4552360" cy="2803011"/>
          </a:xfrm>
          <a:prstGeom prst="rect">
            <a:avLst/>
          </a:prstGeom>
        </p:spPr>
      </p:pic>
      <p:grpSp>
        <p:nvGrpSpPr>
          <p:cNvPr id="4" name="Grupa 3">
            <a:extLst>
              <a:ext uri="{FF2B5EF4-FFF2-40B4-BE49-F238E27FC236}">
                <a16:creationId xmlns:a16="http://schemas.microsoft.com/office/drawing/2014/main" id="{1972FBF4-166D-4E1C-870C-5F2626B22275}"/>
              </a:ext>
            </a:extLst>
          </p:cNvPr>
          <p:cNvGrpSpPr/>
          <p:nvPr/>
        </p:nvGrpSpPr>
        <p:grpSpPr>
          <a:xfrm>
            <a:off x="4506095" y="1710861"/>
            <a:ext cx="650791" cy="1173166"/>
            <a:chOff x="4506095" y="1710861"/>
            <a:chExt cx="650791" cy="1173166"/>
          </a:xfrm>
        </p:grpSpPr>
        <p:sp>
          <p:nvSpPr>
            <p:cNvPr id="2" name="Owal 1">
              <a:extLst>
                <a:ext uri="{FF2B5EF4-FFF2-40B4-BE49-F238E27FC236}">
                  <a16:creationId xmlns:a16="http://schemas.microsoft.com/office/drawing/2014/main" id="{C5567E90-2875-47C4-A52A-088472626F29}"/>
                </a:ext>
              </a:extLst>
            </p:cNvPr>
            <p:cNvSpPr/>
            <p:nvPr/>
          </p:nvSpPr>
          <p:spPr>
            <a:xfrm>
              <a:off x="4876799" y="1710861"/>
              <a:ext cx="280087" cy="28008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512F9D20-FA62-441C-BE2D-4FC5A2AAB5B4}"/>
                </a:ext>
              </a:extLst>
            </p:cNvPr>
            <p:cNvSpPr/>
            <p:nvPr/>
          </p:nvSpPr>
          <p:spPr>
            <a:xfrm>
              <a:off x="4506095" y="2002322"/>
              <a:ext cx="280087" cy="28008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EC958A5D-20E3-4B71-9CB7-40460BBF01FE}"/>
                </a:ext>
              </a:extLst>
            </p:cNvPr>
            <p:cNvSpPr/>
            <p:nvPr/>
          </p:nvSpPr>
          <p:spPr>
            <a:xfrm>
              <a:off x="4506095" y="2323853"/>
              <a:ext cx="280087" cy="28008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D141B910-C5A9-497C-BF98-75EE9958B648}"/>
                </a:ext>
              </a:extLst>
            </p:cNvPr>
            <p:cNvSpPr/>
            <p:nvPr/>
          </p:nvSpPr>
          <p:spPr>
            <a:xfrm>
              <a:off x="4876799" y="2603940"/>
              <a:ext cx="280087" cy="28008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6191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238" y="189479"/>
            <a:ext cx="7488194" cy="3970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Zamieniamy obydwie liczby na dziesiętne:</a:t>
            </a:r>
          </a:p>
          <a:p>
            <a:pPr marL="0" indent="0">
              <a:buNone/>
            </a:pPr>
            <a:r>
              <a:rPr lang="pl-PL" dirty="0"/>
              <a:t>1. </a:t>
            </a:r>
          </a:p>
          <a:p>
            <a:pPr lvl="1"/>
            <a:r>
              <a:rPr lang="pt-BR" b="0" i="0" dirty="0">
                <a:effectLst/>
                <a:latin typeface="Roboto Slab"/>
              </a:rPr>
              <a:t>(10000000)</a:t>
            </a:r>
            <a:r>
              <a:rPr lang="pt-BR" b="0" i="0" baseline="-25000" dirty="0">
                <a:effectLst/>
                <a:latin typeface="Roboto Slab"/>
              </a:rPr>
              <a:t>2</a:t>
            </a:r>
            <a:r>
              <a:rPr lang="pt-BR" b="0" i="0" dirty="0">
                <a:effectLst/>
                <a:latin typeface="Roboto Slab"/>
              </a:rPr>
              <a:t> = 1*128 = 128</a:t>
            </a:r>
            <a:endParaRPr lang="pl-PL" b="0" i="0" dirty="0">
              <a:effectLst/>
              <a:latin typeface="Roboto Slab"/>
            </a:endParaRPr>
          </a:p>
          <a:p>
            <a:pPr lvl="1"/>
            <a:r>
              <a:rPr lang="pt-BR" b="0" i="0" dirty="0">
                <a:effectLst/>
                <a:latin typeface="Roboto Slab"/>
              </a:rPr>
              <a:t>(A9)</a:t>
            </a:r>
            <a:r>
              <a:rPr lang="pt-BR" b="0" i="0" baseline="-25000" dirty="0">
                <a:effectLst/>
                <a:latin typeface="Roboto Slab"/>
              </a:rPr>
              <a:t>16</a:t>
            </a:r>
            <a:r>
              <a:rPr lang="pt-BR" b="0" i="0" dirty="0">
                <a:effectLst/>
                <a:latin typeface="Roboto Slab"/>
              </a:rPr>
              <a:t> = 9*1 + 10*16 = 169</a:t>
            </a:r>
            <a:endParaRPr lang="pl-PL" b="0" i="0" dirty="0">
              <a:effectLst/>
              <a:latin typeface="Roboto Slab"/>
            </a:endParaRPr>
          </a:p>
          <a:p>
            <a:pPr lvl="1"/>
            <a:r>
              <a:rPr lang="pl-PL" dirty="0">
                <a:latin typeface="Roboto Slab"/>
              </a:rPr>
              <a:t>Liczby a nie jest większa od b – Fałsz</a:t>
            </a:r>
          </a:p>
          <a:p>
            <a:pPr marL="0" indent="0">
              <a:buNone/>
            </a:pPr>
            <a:r>
              <a:rPr lang="pl-PL" dirty="0">
                <a:latin typeface="Roboto Slab"/>
              </a:rPr>
              <a:t>2. </a:t>
            </a:r>
          </a:p>
          <a:p>
            <a:pPr lvl="1"/>
            <a:r>
              <a:rPr lang="en-US" b="0" i="0" dirty="0">
                <a:effectLst/>
                <a:latin typeface="Roboto Slab"/>
              </a:rPr>
              <a:t>(1111)</a:t>
            </a:r>
            <a:r>
              <a:rPr lang="en-US" b="0" i="0" baseline="-25000" dirty="0">
                <a:effectLst/>
                <a:latin typeface="Roboto Slab"/>
              </a:rPr>
              <a:t>4</a:t>
            </a:r>
            <a:r>
              <a:rPr lang="en-US" b="0" i="0" dirty="0">
                <a:effectLst/>
                <a:latin typeface="Roboto Slab"/>
              </a:rPr>
              <a:t> = 1*1 + 1*4 + 1*16 + 1*64 = 85</a:t>
            </a:r>
            <a:endParaRPr lang="pl-PL" b="0" i="0" dirty="0">
              <a:effectLst/>
              <a:latin typeface="Roboto Slab"/>
            </a:endParaRPr>
          </a:p>
          <a:p>
            <a:pPr lvl="1"/>
            <a:r>
              <a:rPr lang="en-US" b="0" i="0" dirty="0">
                <a:effectLst/>
                <a:latin typeface="Roboto Slab"/>
              </a:rPr>
              <a:t>(1111111)</a:t>
            </a:r>
            <a:r>
              <a:rPr lang="en-US" b="0" i="0" baseline="-25000" dirty="0">
                <a:effectLst/>
                <a:latin typeface="Roboto Slab"/>
              </a:rPr>
              <a:t>2</a:t>
            </a:r>
            <a:r>
              <a:rPr lang="en-US" b="0" i="0" dirty="0">
                <a:effectLst/>
                <a:latin typeface="Roboto Slab"/>
              </a:rPr>
              <a:t> = 1 + 2 + 4 + 8 + 16 + 32 + 64 = 127</a:t>
            </a:r>
            <a:endParaRPr lang="pl-PL" b="0" i="0" dirty="0">
              <a:effectLst/>
              <a:latin typeface="Roboto Slab"/>
            </a:endParaRPr>
          </a:p>
          <a:p>
            <a:pPr lvl="1"/>
            <a:r>
              <a:rPr lang="pl-PL" dirty="0">
                <a:latin typeface="Roboto Slab"/>
              </a:rPr>
              <a:t>Liczba a nie jest większa od b – Fałsz</a:t>
            </a:r>
          </a:p>
          <a:p>
            <a:pPr marL="0" indent="0">
              <a:buNone/>
            </a:pPr>
            <a:endParaRPr lang="pl-PL" dirty="0">
              <a:latin typeface="Roboto Slab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F69641-26CD-402E-AECF-5D1B4F26C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86" y="189479"/>
            <a:ext cx="4256648" cy="153222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32DAC47-509B-484A-995D-8AAC5B504D99}"/>
              </a:ext>
            </a:extLst>
          </p:cNvPr>
          <p:cNvSpPr txBox="1"/>
          <p:nvPr/>
        </p:nvSpPr>
        <p:spPr>
          <a:xfrm>
            <a:off x="183546" y="3947983"/>
            <a:ext cx="57724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400" dirty="0">
                <a:latin typeface="Roboto Slab"/>
              </a:rPr>
              <a:t>3. </a:t>
            </a:r>
          </a:p>
          <a:p>
            <a:pPr lvl="1"/>
            <a:r>
              <a:rPr lang="en-US" sz="2400" b="0" i="0" dirty="0">
                <a:effectLst/>
                <a:latin typeface="Roboto Slab"/>
              </a:rPr>
              <a:t>(3003)</a:t>
            </a:r>
            <a:r>
              <a:rPr lang="en-US" sz="2400" b="0" i="0" baseline="-25000" dirty="0">
                <a:effectLst/>
                <a:latin typeface="Roboto Slab"/>
              </a:rPr>
              <a:t>4</a:t>
            </a:r>
            <a:r>
              <a:rPr lang="en-US" sz="2400" b="0" i="0" dirty="0">
                <a:effectLst/>
                <a:latin typeface="Roboto Slab"/>
              </a:rPr>
              <a:t> = 3*1 + 3*64 = 195</a:t>
            </a:r>
            <a:endParaRPr lang="pl-PL" sz="2400" b="0" i="0" dirty="0">
              <a:effectLst/>
              <a:latin typeface="Roboto Slab"/>
            </a:endParaRPr>
          </a:p>
          <a:p>
            <a:pPr lvl="1"/>
            <a:r>
              <a:rPr lang="en-US" sz="2400" b="0" i="0" dirty="0">
                <a:effectLst/>
                <a:latin typeface="Roboto Slab"/>
              </a:rPr>
              <a:t>(C2)</a:t>
            </a:r>
            <a:r>
              <a:rPr lang="en-US" sz="2400" b="0" i="0" baseline="-25000" dirty="0">
                <a:effectLst/>
                <a:latin typeface="Roboto Slab"/>
              </a:rPr>
              <a:t>16</a:t>
            </a:r>
            <a:r>
              <a:rPr lang="en-US" sz="2400" b="0" i="0" dirty="0">
                <a:effectLst/>
                <a:latin typeface="Roboto Slab"/>
              </a:rPr>
              <a:t> = 2*1 + 12*16 = 194</a:t>
            </a:r>
            <a:endParaRPr lang="pl-PL" sz="2400" b="0" i="0" dirty="0">
              <a:effectLst/>
              <a:latin typeface="Roboto Slab"/>
            </a:endParaRPr>
          </a:p>
          <a:p>
            <a:pPr lvl="1"/>
            <a:r>
              <a:rPr lang="pl-PL" sz="2400" dirty="0">
                <a:latin typeface="Roboto Slab"/>
              </a:rPr>
              <a:t>Liczba a jest większa od b - Prawda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548F78-01C0-4D7D-8958-ABAE2824143C}"/>
              </a:ext>
            </a:extLst>
          </p:cNvPr>
          <p:cNvSpPr txBox="1"/>
          <p:nvPr/>
        </p:nvSpPr>
        <p:spPr>
          <a:xfrm>
            <a:off x="5428735" y="4374292"/>
            <a:ext cx="69856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400" dirty="0">
                <a:latin typeface="Roboto Slab"/>
              </a:rPr>
              <a:t>4. </a:t>
            </a:r>
          </a:p>
          <a:p>
            <a:pPr lvl="1"/>
            <a:r>
              <a:rPr lang="en-US" sz="2400" b="0" i="0" dirty="0">
                <a:effectLst/>
                <a:latin typeface="Roboto Slab"/>
              </a:rPr>
              <a:t>(333)</a:t>
            </a:r>
            <a:r>
              <a:rPr lang="en-US" sz="2400" b="0" i="0" baseline="-25000" dirty="0">
                <a:effectLst/>
                <a:latin typeface="Roboto Slab"/>
              </a:rPr>
              <a:t>8</a:t>
            </a:r>
            <a:r>
              <a:rPr lang="en-US" sz="2400" b="0" i="0" dirty="0">
                <a:effectLst/>
                <a:latin typeface="Roboto Slab"/>
              </a:rPr>
              <a:t> = 3*1 + 3*8 + 3*64 = 219</a:t>
            </a:r>
            <a:endParaRPr lang="pl-PL" sz="2400" b="0" i="0" dirty="0">
              <a:effectLst/>
              <a:latin typeface="Roboto Slab"/>
            </a:endParaRPr>
          </a:p>
          <a:p>
            <a:pPr lvl="1"/>
            <a:r>
              <a:rPr lang="en-US" sz="2400" b="0" i="0" dirty="0">
                <a:effectLst/>
                <a:latin typeface="Roboto Slab"/>
              </a:rPr>
              <a:t>(10100101)</a:t>
            </a:r>
            <a:r>
              <a:rPr lang="en-US" sz="2400" b="0" i="0" baseline="-25000" dirty="0">
                <a:effectLst/>
                <a:latin typeface="Roboto Slab"/>
              </a:rPr>
              <a:t>2</a:t>
            </a:r>
            <a:r>
              <a:rPr lang="en-US" sz="2400" b="0" i="0" dirty="0">
                <a:effectLst/>
                <a:latin typeface="Roboto Slab"/>
              </a:rPr>
              <a:t> = 1 + 4 + 32 + 128 = 165</a:t>
            </a:r>
            <a:endParaRPr lang="pl-PL" sz="2400" b="0" i="0" dirty="0">
              <a:effectLst/>
              <a:latin typeface="Roboto Slab"/>
            </a:endParaRPr>
          </a:p>
          <a:p>
            <a:pPr lvl="1"/>
            <a:r>
              <a:rPr lang="pl-PL" sz="2400" dirty="0">
                <a:latin typeface="Roboto Slab"/>
              </a:rPr>
              <a:t>Liczba a jest większa od b - Prawda</a:t>
            </a:r>
          </a:p>
        </p:txBody>
      </p:sp>
    </p:spTree>
    <p:extLst>
      <p:ext uri="{BB962C8B-B14F-4D97-AF65-F5344CB8AC3E}">
        <p14:creationId xmlns:p14="http://schemas.microsoft.com/office/powerpoint/2010/main" val="3309851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583" y="242095"/>
            <a:ext cx="6120713" cy="5934868"/>
          </a:xfrm>
        </p:spPr>
        <p:txBody>
          <a:bodyPr/>
          <a:lstStyle/>
          <a:p>
            <a:r>
              <a:rPr lang="pl-PL" dirty="0"/>
              <a:t>Wyciągamy dane z bazy klauzulą SELECT.</a:t>
            </a:r>
          </a:p>
          <a:p>
            <a:r>
              <a:rPr lang="pl-PL" dirty="0"/>
              <a:t>Następnie definiujemy, co chcemy otrzymać oraz z jakiej tabeli będziemy wyciągać dane. W tym przypadku odnosimy się za każdym razem do tabeli produkty.</a:t>
            </a:r>
          </a:p>
          <a:p>
            <a:r>
              <a:rPr lang="pl-PL" dirty="0"/>
              <a:t>Po tabeli opcjonalnie występuje instrukcja WHERE, która pozwala wybrać konkretne dane, np. produkty, których cena jest mniejsza od 3.</a:t>
            </a:r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3D28123-E74E-4A43-837B-8787B9ADD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26" y="242095"/>
            <a:ext cx="5268060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49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853FDD-B8C8-48C6-8A6D-56DD966B7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583" y="242095"/>
            <a:ext cx="6120713" cy="593486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Wybieramy produkty, których cena jest równa 2 lub 4. Taką cenę mają dwa produkty: zeszyt oraz cyrkiel. Fałsz.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Zapytanie wykorzystuje funkcję agregującą AVG wyznaczającą średnią z ceny przedmiotów, których liczba sztuk wynosi 125 lub 160. (nie jest to zakres). Prawidłowa liczbę sztuk mają produkty zeszyt i piórnik, dlatego liczymy z nich średnią cenę: (2 + 8) / 2 = 5. Prawda.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Funkcja SUM, czyli suma. Sumujemy sztuki produktów, których cena jest równa 1 lub 2. Jest to zeszyt, ołówek oraz gumka. Ich łączna liczba sztuk to 160 + 250 + 250 = 660. Prawda.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Funkcja COUNT, oznaczająca zliczaj. Zliczamy liczbę produktów, których cena zawiera się pomiędzy 2 a 4. Produkty te to: zeszyt, okładka i cyrkiel, prawidłowa odpowiedź to 3. Fałsz.</a:t>
            </a:r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3D28123-E74E-4A43-837B-8787B9ADD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26" y="242095"/>
            <a:ext cx="5268060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53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8EB1627-A819-4E42-896A-1CE6480FF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587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2036</Words>
  <Application>Microsoft Office PowerPoint</Application>
  <PresentationFormat>Panoramiczny</PresentationFormat>
  <Paragraphs>205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Roboto Slab</vt:lpstr>
      <vt:lpstr>Arial</vt:lpstr>
      <vt:lpstr>Calibri</vt:lpstr>
      <vt:lpstr>Calibri Light</vt:lpstr>
      <vt:lpstr>Motyw pakietu Office</vt:lpstr>
      <vt:lpstr>Matura 2021 Informatyka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Matura 2021 Informatyka</dc:title>
  <dc:creator>Kamil Babula</dc:creator>
  <cp:lastModifiedBy>Kamil Babula</cp:lastModifiedBy>
  <cp:revision>1</cp:revision>
  <dcterms:created xsi:type="dcterms:W3CDTF">2022-03-30T08:09:38Z</dcterms:created>
  <dcterms:modified xsi:type="dcterms:W3CDTF">2022-03-30T10:16:20Z</dcterms:modified>
</cp:coreProperties>
</file>