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Montserrat"/>
      <p:regular r:id="rId26"/>
      <p:bold r:id="rId27"/>
      <p:italic r:id="rId28"/>
      <p:boldItalic r:id="rId29"/>
    </p:embeddedFont>
    <p:embeddedFont>
      <p:font typeface="Lat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regular.fntdata"/><Relationship Id="rId25" Type="http://schemas.openxmlformats.org/officeDocument/2006/relationships/slide" Target="slides/slide20.xml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6.xml"/><Relationship Id="rId33" Type="http://schemas.openxmlformats.org/officeDocument/2006/relationships/font" Target="fonts/Lato-boldItalic.fntdata"/><Relationship Id="rId10" Type="http://schemas.openxmlformats.org/officeDocument/2006/relationships/slide" Target="slides/slide5.xml"/><Relationship Id="rId32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22ea5b035e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22ea5b035e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2ea5b035e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2ea5b035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22ea5b035e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22ea5b035e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22ea5b035e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22ea5b035e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22ea5b035e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22ea5b035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2ea5b035e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22ea5b035e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22ea5b035e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22ea5b035e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22fcbd07e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22fcbd07e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22fcbd07e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22fcbd07e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22fcbd07e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22fcbd07e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22fcbd07e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22fcbd07e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22fcbd07e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22fcbd07e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22fcbd07e0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22fcbd07e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22ea5b035e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22ea5b035e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22fcbd07e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22fcbd07e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22fcbd07e0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22fcbd07e0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2fcbd07e0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22fcbd07e0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22fcbd07e0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22fcbd07e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22fcbd07e0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22fcbd07e0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Matura 2018 Informatyka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Wykonał: Szymon Molitorys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Zadanie 1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6049125" y="336500"/>
            <a:ext cx="2907900" cy="44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pic>
        <p:nvPicPr>
          <p:cNvPr id="142" name="Google Shape;14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075" y="1090908"/>
            <a:ext cx="7038901" cy="3741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/>
          <p:nvPr>
            <p:ph type="title"/>
          </p:nvPr>
        </p:nvSpPr>
        <p:spPr>
          <a:xfrm>
            <a:off x="2794600" y="1528200"/>
            <a:ext cx="3872100" cy="29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q = 7                      2*2*2&lt;28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1&lt;7                       p = 2+1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s&lt;- (7+1) / 2          3&lt;4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 = 4                    s&lt;- (4+3) /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4*4*4&lt; 28           s=3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q&lt;- 4                   3*3*3&lt;27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1&lt;4                        p= 3+1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s&lt;- (4+1) / 2           p4=4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 =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</a:t>
            </a:r>
            <a:endParaRPr/>
          </a:p>
        </p:txBody>
      </p:sp>
      <p:sp>
        <p:nvSpPr>
          <p:cNvPr id="148" name="Google Shape;148;p15"/>
          <p:cNvSpPr txBox="1"/>
          <p:nvPr>
            <p:ph idx="1" type="body"/>
          </p:nvPr>
        </p:nvSpPr>
        <p:spPr>
          <a:xfrm>
            <a:off x="212250" y="1528200"/>
            <a:ext cx="3049200" cy="43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n = 28;  q = 28;  p = 1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 &lt; 28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 &lt;- (28+1) / 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 = 14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14*14*14&lt; 28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 q &lt;- 14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1&lt;14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s&lt;- (1+14) / 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s&lt;-7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7*7*7 &lt; 28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9413" y="94650"/>
            <a:ext cx="6105525" cy="12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2379975" y="1914875"/>
            <a:ext cx="7038900" cy="28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8*8*8 &lt; 64                    s&lt;- (4+1) / 2          p&lt;- 3+1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q &lt;- 8                            s = 2                       p = 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1&lt;8                                 2*2*2 &lt;64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 &lt;- (8+1)/2                    p = 2+1 = 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 = 4                               3&lt;4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4*4*4 &lt; 64                     s&lt;- (3+4)/2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q &lt;- 4                              s=3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1&lt;4                                  3*3*3&lt;64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6"/>
          <p:cNvSpPr txBox="1"/>
          <p:nvPr>
            <p:ph idx="1" type="body"/>
          </p:nvPr>
        </p:nvSpPr>
        <p:spPr>
          <a:xfrm>
            <a:off x="1120650" y="118000"/>
            <a:ext cx="1794300" cy="55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n = 64 q = 64 p =1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1&lt;64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 &lt;- (64+1) / 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 = 32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32*32*32 &lt; 64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 q &lt;- 32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1&lt;32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s&lt;- (32+1) / 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 = 16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16*16*16 &lt; 64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q &lt;- 16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1&lt;16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s&lt; (16+1) / 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s= 8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6000" y="118000"/>
            <a:ext cx="5867400" cy="15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7"/>
          <p:cNvSpPr txBox="1"/>
          <p:nvPr>
            <p:ph idx="1" type="body"/>
          </p:nvPr>
        </p:nvSpPr>
        <p:spPr>
          <a:xfrm>
            <a:off x="137200" y="14897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n = 80 q = 80 p =1                  20*20*20&lt;80		s=5			s&lt;-(4+5)/2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1&lt;80                                         q = 20			5*5*5&lt;80		s=4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s&lt;- (80+1) / 2         		1&lt;20			q =5 			4*4*4&lt;80		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 = 40				s&lt;- (20+1) /2		1&lt;5			p= 4+1=5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40*40*40 &lt; 80		s= 10			s&lt;-(5+1)/2	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q = 40				10*10*10&lt;80		s=3		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1&lt;40				q=10			3*3*3&lt;80			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s&lt;- (40+1)/2			1&lt;10			p=3+1	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l"/>
              <a:t>s= 20				s&lt;-(10+1)/2		4&lt;5			</a:t>
            </a:r>
            <a:endParaRPr/>
          </a:p>
        </p:txBody>
      </p:sp>
      <p:pic>
        <p:nvPicPr>
          <p:cNvPr id="163" name="Google Shape;16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3450" y="608450"/>
            <a:ext cx="7235475" cy="64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p=q=10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10*10*10=1000 &lt;- największe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Jeśli Dla 10^3+1  = 1001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(p-1)^3 + 1 =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(10-1)^3+1= 9*9*9 + 1 =730 &lt;- najmniejsze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0175" y="298350"/>
            <a:ext cx="6143625" cy="11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9"/>
          <p:cNvSpPr txBox="1"/>
          <p:nvPr>
            <p:ph idx="1" type="body"/>
          </p:nvPr>
        </p:nvSpPr>
        <p:spPr>
          <a:xfrm>
            <a:off x="1052550" y="25717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		Odpowiedź 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5550" y="221523"/>
            <a:ext cx="5309349" cy="18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Zadanie 3</a:t>
            </a:r>
            <a:endParaRPr/>
          </a:p>
        </p:txBody>
      </p:sp>
      <p:sp>
        <p:nvSpPr>
          <p:cNvPr id="183" name="Google Shape;183;p20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88" y="1152275"/>
            <a:ext cx="6105525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Kod </a:t>
            </a:r>
            <a:r>
              <a:rPr b="1"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PHP</a:t>
            </a:r>
            <a:r>
              <a:rPr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 jest wykonywany po stronie serwera, który interpretuje składnie i wysyła odpowiednio zmodyfikowany kod HTML. Użytkownik strony może zobaczyć jedynie efekt, nie mając wglądu do napisanego przez nas skryptu</a:t>
            </a:r>
            <a:endParaRPr sz="1200">
              <a:solidFill>
                <a:srgbClr val="BDC1C6"/>
              </a:solidFill>
              <a:highlight>
                <a:srgbClr val="202124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JavaScript</a:t>
            </a:r>
            <a:r>
              <a:rPr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 jest to skryptowy </a:t>
            </a:r>
            <a:r>
              <a:rPr b="1"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język</a:t>
            </a:r>
            <a:r>
              <a:rPr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, który umożliwia obsługę dynamicznego tworzenia treści na stronie internetowej, kontrolowanie multimediów, animację obrazów i prawie wszystko inne</a:t>
            </a:r>
            <a:endParaRPr sz="1200">
              <a:solidFill>
                <a:srgbClr val="BDC1C6"/>
              </a:solidFill>
              <a:highlight>
                <a:srgbClr val="202124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200"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pl" sz="1350">
                <a:latin typeface="Arial"/>
                <a:ea typeface="Arial"/>
                <a:cs typeface="Arial"/>
                <a:sym typeface="Arial"/>
              </a:rPr>
              <a:t>Skrypty wykonuje przeglądarka klienta. Czy to znaczy, że skrypty JS nie mogą się łączyć z serwerem? Kiedyś tak było. Aż pojawiła się fantastyczna technologia AJAX, która pozwala klientowi na bieżąco aktualizować daną stronę, a to oczywiście wymaga kontaktu z serwerem!” </a:t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AJAX</a:t>
            </a:r>
            <a:r>
              <a:rPr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 (od ang. Asynchronous JavaScript and XML) to </a:t>
            </a:r>
            <a:r>
              <a:rPr b="1"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technologia</a:t>
            </a:r>
            <a:r>
              <a:rPr lang="pl" sz="1200">
                <a:solidFill>
                  <a:srgbClr val="BDC1C6"/>
                </a:solidFill>
                <a:highlight>
                  <a:srgbClr val="202124"/>
                </a:highlight>
                <a:latin typeface="Arial"/>
                <a:ea typeface="Arial"/>
                <a:cs typeface="Arial"/>
                <a:sym typeface="Arial"/>
              </a:rPr>
              <a:t> pozwalająca na odświeżanie jedynie części strony, a nie jej całości, co odbywa się asynchronicznie. Dane są wówczas zaciągane z pliku XML lub txt zlokalizowanego na serwerze przy pomocy JavaScript albo innego skryptu.</a:t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BDC1C6"/>
              </a:solidFill>
              <a:highlight>
                <a:srgbClr val="202124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2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8288" y="1666713"/>
            <a:ext cx="6086475" cy="233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3"/>
          <p:cNvSpPr txBox="1"/>
          <p:nvPr>
            <p:ph idx="1" type="body"/>
          </p:nvPr>
        </p:nvSpPr>
        <p:spPr>
          <a:xfrm>
            <a:off x="1297500" y="271367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50">
                <a:latin typeface="Arial"/>
                <a:ea typeface="Arial"/>
                <a:cs typeface="Arial"/>
                <a:sym typeface="Arial"/>
              </a:rPr>
              <a:t>Popularne modele kolorystyczne to </a:t>
            </a:r>
            <a:r>
              <a:rPr b="1" lang="pl" sz="1350">
                <a:latin typeface="Arial"/>
                <a:ea typeface="Arial"/>
                <a:cs typeface="Arial"/>
                <a:sym typeface="Arial"/>
              </a:rPr>
              <a:t>RGB</a:t>
            </a:r>
            <a:r>
              <a:rPr lang="pl" sz="1350">
                <a:latin typeface="Arial"/>
                <a:ea typeface="Arial"/>
                <a:cs typeface="Arial"/>
                <a:sym typeface="Arial"/>
              </a:rPr>
              <a:t> (red-green-blue stosowany w monitorach), </a:t>
            </a:r>
            <a:r>
              <a:rPr b="1" lang="pl" sz="1350">
                <a:latin typeface="Arial"/>
                <a:ea typeface="Arial"/>
                <a:cs typeface="Arial"/>
                <a:sym typeface="Arial"/>
              </a:rPr>
              <a:t>CMYK</a:t>
            </a:r>
            <a:r>
              <a:rPr lang="pl" sz="1350">
                <a:latin typeface="Arial"/>
                <a:ea typeface="Arial"/>
                <a:cs typeface="Arial"/>
                <a:sym typeface="Arial"/>
              </a:rPr>
              <a:t> (cyjan-magenta-yellow-kontrast model drukarski mieszanina 3 kolorów + kontrast najczęściej czarny + biel, czyli brak farby na białej kartce)</a:t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5700" y="481938"/>
            <a:ext cx="6057900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7100" y="3824675"/>
            <a:ext cx="1175100" cy="117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200" y="1538288"/>
            <a:ext cx="5943600" cy="20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50" y="1367638"/>
            <a:ext cx="6057900" cy="273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6"/>
          <p:cNvSpPr txBox="1"/>
          <p:nvPr>
            <p:ph idx="1" type="body"/>
          </p:nvPr>
        </p:nvSpPr>
        <p:spPr>
          <a:xfrm>
            <a:off x="1325800" y="39164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/>
              <a:t>order by &lt;- domyślnie nie malejąco </a:t>
            </a:r>
            <a:endParaRPr/>
          </a:p>
        </p:txBody>
      </p:sp>
      <p:pic>
        <p:nvPicPr>
          <p:cNvPr id="226" name="Google Shape;2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125" y="393738"/>
            <a:ext cx="6381750" cy="284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Zadanie 2</a:t>
            </a:r>
            <a:endParaRPr/>
          </a:p>
        </p:txBody>
      </p:sp>
      <p:sp>
        <p:nvSpPr>
          <p:cNvPr id="232" name="Google Shape;232;p2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3" name="Google Shape;23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550" y="1026875"/>
            <a:ext cx="6438900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5464" y="0"/>
            <a:ext cx="547007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125" y="782150"/>
            <a:ext cx="638175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0"/>
          <p:cNvSpPr txBox="1"/>
          <p:nvPr>
            <p:ph idx="1" type="body"/>
          </p:nvPr>
        </p:nvSpPr>
        <p:spPr>
          <a:xfrm>
            <a:off x="1255050" y="1588775"/>
            <a:ext cx="7038900" cy="35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4918"/>
              <a:t>lewy_indeks = 1 // indeks szczytu najbardziej na lewo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i = 2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dopóki i &lt;= n: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  szczyt = X[i]/Y[i]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  lewy_szczyt = X[lewy_indeks]/Y[lewy_indeks]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  jeżeli szczyt &lt; lewy_szczyt: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    lewy_indeks = i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  i += 1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x = X[lewy_indeks]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4918"/>
              <a:t>y = Y[lewy_indeks]</a:t>
            </a:r>
            <a:endParaRPr sz="491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highlight>
                <a:srgbClr val="F6F6F6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5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213" y="595313"/>
            <a:ext cx="6505575" cy="39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2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/>
              <a:t>powtarzaj n-1 razy: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400"/>
              <a:t>  dla i=1, 2.. do n-1: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400"/>
              <a:t>    poz_1 = X[i]/Y[i]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400"/>
              <a:t>    poz_2 = X[i+1]/Y[i+1]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400"/>
              <a:t>    jeśli poz_1 &gt; poz_2: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400"/>
              <a:t>      X[i], X[i+1] = X[i+1], X[i]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400"/>
              <a:t>      Y[i], Y[i+1] = Y[i+1], Y[i]</a:t>
            </a:r>
            <a:endParaRPr sz="14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