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pl-PL" smtClean="0"/>
              <a:t>Kliknij, aby edytować styl</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15" name="Date Placeholder 14"/>
          <p:cNvSpPr>
            <a:spLocks noGrp="1"/>
          </p:cNvSpPr>
          <p:nvPr>
            <p:ph type="dt" sz="half" idx="10"/>
          </p:nvPr>
        </p:nvSpPr>
        <p:spPr/>
        <p:txBody>
          <a:bodyPr/>
          <a:lstStyle/>
          <a:p>
            <a:fld id="{40823970-AD14-413B-BCCC-8A65DD3B6E32}" type="datetimeFigureOut">
              <a:rPr lang="en-US" smtClean="0"/>
              <a:t>4/3/2022</a:t>
            </a:fld>
            <a:endParaRPr lang="en-US"/>
          </a:p>
        </p:txBody>
      </p:sp>
      <p:sp>
        <p:nvSpPr>
          <p:cNvPr id="16" name="Slide Number Placeholder 15"/>
          <p:cNvSpPr>
            <a:spLocks noGrp="1"/>
          </p:cNvSpPr>
          <p:nvPr>
            <p:ph type="sldNum" sz="quarter" idx="11"/>
          </p:nvPr>
        </p:nvSpPr>
        <p:spPr/>
        <p:txBody>
          <a:bodyPr/>
          <a:lstStyle/>
          <a:p>
            <a:fld id="{C79E9D67-BF9F-41F3-918A-15876F768C65}"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3" name="Title 12"/>
          <p:cNvSpPr>
            <a:spLocks noGrp="1"/>
          </p:cNvSpPr>
          <p:nvPr>
            <p:ph type="title"/>
          </p:nvPr>
        </p:nvSpPr>
        <p:spPr/>
        <p:txBody>
          <a:bodyPr/>
          <a:lstStyle/>
          <a:p>
            <a:r>
              <a:rPr lang="pl-PL" smtClean="0"/>
              <a:t>Kliknij, aby edytować styl</a:t>
            </a:r>
            <a:endParaRPr lang="en-US"/>
          </a:p>
        </p:txBody>
      </p:sp>
      <p:sp>
        <p:nvSpPr>
          <p:cNvPr id="14" name="Date Placeholder 13"/>
          <p:cNvSpPr>
            <a:spLocks noGrp="1"/>
          </p:cNvSpPr>
          <p:nvPr>
            <p:ph type="dt" sz="half" idx="10"/>
          </p:nvPr>
        </p:nvSpPr>
        <p:spPr/>
        <p:txBody>
          <a:bodyPr/>
          <a:lstStyle/>
          <a:p>
            <a:fld id="{40823970-AD14-413B-BCCC-8A65DD3B6E32}" type="datetimeFigureOut">
              <a:rPr lang="en-US" smtClean="0"/>
              <a:t>4/3/2022</a:t>
            </a:fld>
            <a:endParaRPr lang="en-US"/>
          </a:p>
        </p:txBody>
      </p:sp>
      <p:sp>
        <p:nvSpPr>
          <p:cNvPr id="15" name="Slide Number Placeholder 14"/>
          <p:cNvSpPr>
            <a:spLocks noGrp="1"/>
          </p:cNvSpPr>
          <p:nvPr>
            <p:ph type="sldNum" sz="quarter" idx="11"/>
          </p:nvPr>
        </p:nvSpPr>
        <p:spPr/>
        <p:txBody>
          <a:bodyPr/>
          <a:lstStyle/>
          <a:p>
            <a:fld id="{C79E9D67-BF9F-41F3-918A-15876F768C65}"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12" name="Date Placeholder 11"/>
          <p:cNvSpPr>
            <a:spLocks noGrp="1"/>
          </p:cNvSpPr>
          <p:nvPr>
            <p:ph type="dt" sz="half" idx="10"/>
          </p:nvPr>
        </p:nvSpPr>
        <p:spPr/>
        <p:txBody>
          <a:bodyPr/>
          <a:lstStyle/>
          <a:p>
            <a:fld id="{40823970-AD14-413B-BCCC-8A65DD3B6E32}" type="datetimeFigureOut">
              <a:rPr lang="en-US" smtClean="0"/>
              <a:t>4/3/2022</a:t>
            </a:fld>
            <a:endParaRPr lang="en-US"/>
          </a:p>
        </p:txBody>
      </p:sp>
      <p:sp>
        <p:nvSpPr>
          <p:cNvPr id="13" name="Slide Number Placeholder 12"/>
          <p:cNvSpPr>
            <a:spLocks noGrp="1"/>
          </p:cNvSpPr>
          <p:nvPr>
            <p:ph type="sldNum" sz="quarter" idx="11"/>
          </p:nvPr>
        </p:nvSpPr>
        <p:spPr/>
        <p:txBody>
          <a:bodyPr/>
          <a:lstStyle/>
          <a:p>
            <a:fld id="{C79E9D67-BF9F-41F3-918A-15876F768C65}"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pl-PL" smtClean="0"/>
              <a:t>Kliknij, aby edytować styl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0823970-AD14-413B-BCCC-8A65DD3B6E32}" type="datetimeFigureOut">
              <a:rPr lang="en-US" smtClean="0"/>
              <a:t>4/3/2022</a:t>
            </a:fld>
            <a:endParaRPr lang="en-US"/>
          </a:p>
        </p:txBody>
      </p:sp>
      <p:sp>
        <p:nvSpPr>
          <p:cNvPr id="9" name="Slide Number Placeholder 8"/>
          <p:cNvSpPr>
            <a:spLocks noGrp="1"/>
          </p:cNvSpPr>
          <p:nvPr>
            <p:ph type="sldNum" sz="quarter" idx="11"/>
          </p:nvPr>
        </p:nvSpPr>
        <p:spPr/>
        <p:txBody>
          <a:bodyPr/>
          <a:lstStyle/>
          <a:p>
            <a:fld id="{C79E9D67-BF9F-41F3-918A-15876F768C65}"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pl-PL" smtClean="0"/>
              <a:t>Kliknij, aby edytować styl</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pl-PL" smtClean="0"/>
              <a:t>Kliknij, aby edytować styl</a:t>
            </a:r>
            <a:endParaRPr lang="en-US" dirty="0"/>
          </a:p>
        </p:txBody>
      </p:sp>
      <p:sp>
        <p:nvSpPr>
          <p:cNvPr id="14" name="Date Placeholder 13"/>
          <p:cNvSpPr>
            <a:spLocks noGrp="1"/>
          </p:cNvSpPr>
          <p:nvPr>
            <p:ph type="dt" sz="half" idx="10"/>
          </p:nvPr>
        </p:nvSpPr>
        <p:spPr/>
        <p:txBody>
          <a:bodyPr/>
          <a:lstStyle/>
          <a:p>
            <a:fld id="{40823970-AD14-413B-BCCC-8A65DD3B6E32}" type="datetimeFigureOut">
              <a:rPr lang="en-US" smtClean="0"/>
              <a:t>4/3/2022</a:t>
            </a:fld>
            <a:endParaRPr lang="en-US"/>
          </a:p>
        </p:txBody>
      </p:sp>
      <p:sp>
        <p:nvSpPr>
          <p:cNvPr id="15" name="Slide Number Placeholder 14"/>
          <p:cNvSpPr>
            <a:spLocks noGrp="1"/>
          </p:cNvSpPr>
          <p:nvPr>
            <p:ph type="sldNum" sz="quarter" idx="11"/>
          </p:nvPr>
        </p:nvSpPr>
        <p:spPr/>
        <p:txBody>
          <a:bodyPr/>
          <a:lstStyle/>
          <a:p>
            <a:fld id="{C79E9D67-BF9F-41F3-918A-15876F768C65}"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mtClean="0"/>
              <a:t>Kliknij, aby edytować styl</a:t>
            </a:r>
            <a:endParaRPr lang="en-US"/>
          </a:p>
        </p:txBody>
      </p:sp>
      <p:sp>
        <p:nvSpPr>
          <p:cNvPr id="7" name="Date Placeholder 6"/>
          <p:cNvSpPr>
            <a:spLocks noGrp="1"/>
          </p:cNvSpPr>
          <p:nvPr>
            <p:ph type="dt" sz="half" idx="10"/>
          </p:nvPr>
        </p:nvSpPr>
        <p:spPr/>
        <p:txBody>
          <a:bodyPr/>
          <a:lstStyle/>
          <a:p>
            <a:fld id="{40823970-AD14-413B-BCCC-8A65DD3B6E32}" type="datetimeFigureOut">
              <a:rPr lang="en-US" smtClean="0"/>
              <a:t>4/3/2022</a:t>
            </a:fld>
            <a:endParaRPr lang="en-US"/>
          </a:p>
        </p:txBody>
      </p:sp>
      <p:sp>
        <p:nvSpPr>
          <p:cNvPr id="8" name="Slide Number Placeholder 7"/>
          <p:cNvSpPr>
            <a:spLocks noGrp="1"/>
          </p:cNvSpPr>
          <p:nvPr>
            <p:ph type="sldNum" sz="quarter" idx="11"/>
          </p:nvPr>
        </p:nvSpPr>
        <p:spPr/>
        <p:txBody>
          <a:bodyPr/>
          <a:lstStyle/>
          <a:p>
            <a:fld id="{C79E9D67-BF9F-41F3-918A-15876F768C6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0823970-AD14-413B-BCCC-8A65DD3B6E32}" type="datetimeFigureOut">
              <a:rPr lang="en-US" smtClean="0"/>
              <a:t>4/3/2022</a:t>
            </a:fld>
            <a:endParaRPr lang="en-US"/>
          </a:p>
        </p:txBody>
      </p:sp>
      <p:sp>
        <p:nvSpPr>
          <p:cNvPr id="6" name="Slide Number Placeholder 5"/>
          <p:cNvSpPr>
            <a:spLocks noGrp="1"/>
          </p:cNvSpPr>
          <p:nvPr>
            <p:ph type="sldNum" sz="quarter" idx="11"/>
          </p:nvPr>
        </p:nvSpPr>
        <p:spPr/>
        <p:txBody>
          <a:bodyPr/>
          <a:lstStyle/>
          <a:p>
            <a:fld id="{C79E9D67-BF9F-41F3-918A-15876F768C65}" type="slidenum">
              <a:rPr lang="en-US" smtClean="0"/>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15" name="Date Placeholder 14"/>
          <p:cNvSpPr>
            <a:spLocks noGrp="1"/>
          </p:cNvSpPr>
          <p:nvPr>
            <p:ph type="dt" sz="half" idx="10"/>
          </p:nvPr>
        </p:nvSpPr>
        <p:spPr/>
        <p:txBody>
          <a:bodyPr/>
          <a:lstStyle/>
          <a:p>
            <a:fld id="{40823970-AD14-413B-BCCC-8A65DD3B6E32}" type="datetimeFigureOut">
              <a:rPr lang="en-US" smtClean="0"/>
              <a:t>4/3/2022</a:t>
            </a:fld>
            <a:endParaRPr lang="en-US"/>
          </a:p>
        </p:txBody>
      </p:sp>
      <p:sp>
        <p:nvSpPr>
          <p:cNvPr id="16" name="Slide Number Placeholder 15"/>
          <p:cNvSpPr>
            <a:spLocks noGrp="1"/>
          </p:cNvSpPr>
          <p:nvPr>
            <p:ph type="sldNum" sz="quarter" idx="11"/>
          </p:nvPr>
        </p:nvSpPr>
        <p:spPr/>
        <p:txBody>
          <a:bodyPr/>
          <a:lstStyle/>
          <a:p>
            <a:fld id="{C79E9D67-BF9F-41F3-918A-15876F768C65}"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pl-PL" smtClean="0"/>
              <a:t>Kliknij, aby edytować styl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pl-PL" smtClean="0"/>
              <a:t>Kliknij, aby edytować styl</a:t>
            </a:r>
            <a:endParaRPr lang="en-US"/>
          </a:p>
        </p:txBody>
      </p:sp>
      <p:sp>
        <p:nvSpPr>
          <p:cNvPr id="13" name="Date Placeholder 12"/>
          <p:cNvSpPr>
            <a:spLocks noGrp="1"/>
          </p:cNvSpPr>
          <p:nvPr>
            <p:ph type="dt" sz="half" idx="10"/>
          </p:nvPr>
        </p:nvSpPr>
        <p:spPr/>
        <p:txBody>
          <a:bodyPr/>
          <a:lstStyle/>
          <a:p>
            <a:fld id="{40823970-AD14-413B-BCCC-8A65DD3B6E32}" type="datetimeFigureOut">
              <a:rPr lang="en-US" smtClean="0"/>
              <a:t>4/3/2022</a:t>
            </a:fld>
            <a:endParaRPr lang="en-US"/>
          </a:p>
        </p:txBody>
      </p:sp>
      <p:sp>
        <p:nvSpPr>
          <p:cNvPr id="14" name="Slide Number Placeholder 13"/>
          <p:cNvSpPr>
            <a:spLocks noGrp="1"/>
          </p:cNvSpPr>
          <p:nvPr>
            <p:ph type="sldNum" sz="quarter" idx="11"/>
          </p:nvPr>
        </p:nvSpPr>
        <p:spPr/>
        <p:txBody>
          <a:bodyPr/>
          <a:lstStyle/>
          <a:p>
            <a:fld id="{C79E9D67-BF9F-41F3-918A-15876F768C65}"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40823970-AD14-413B-BCCC-8A65DD3B6E32}" type="datetimeFigureOut">
              <a:rPr lang="en-US" smtClean="0"/>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E9D67-BF9F-41F3-918A-15876F768C6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40823970-AD14-413B-BCCC-8A65DD3B6E32}" type="datetimeFigureOut">
              <a:rPr lang="en-US" smtClean="0"/>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E9D67-BF9F-41F3-918A-15876F768C6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pl-PL" smtClean="0"/>
              <a:t>Kliknij, aby edytować styl</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0823970-AD14-413B-BCCC-8A65DD3B6E32}" type="datetimeFigureOut">
              <a:rPr lang="en-US" smtClean="0"/>
              <a:t>4/3/2022</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C79E9D67-BF9F-41F3-918A-15876F768C65}"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jpg"/><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dirty="0" smtClean="0"/>
              <a:t>Matura z informatyki (2015)</a:t>
            </a:r>
            <a:endParaRPr lang="en-US" dirty="0"/>
          </a:p>
        </p:txBody>
      </p:sp>
      <p:sp>
        <p:nvSpPr>
          <p:cNvPr id="3" name="Podtytuł 2"/>
          <p:cNvSpPr>
            <a:spLocks noGrp="1"/>
          </p:cNvSpPr>
          <p:nvPr>
            <p:ph type="subTitle" idx="1"/>
          </p:nvPr>
        </p:nvSpPr>
        <p:spPr/>
        <p:txBody>
          <a:bodyPr>
            <a:normAutofit fontScale="92500" lnSpcReduction="10000"/>
          </a:bodyPr>
          <a:lstStyle/>
          <a:p>
            <a:r>
              <a:rPr lang="pl-PL" dirty="0" smtClean="0"/>
              <a:t>Część teoretyczna</a:t>
            </a:r>
          </a:p>
          <a:p>
            <a:r>
              <a:rPr lang="pl-PL" dirty="0" smtClean="0"/>
              <a:t>Autor: Jakub </a:t>
            </a:r>
            <a:r>
              <a:rPr lang="pl-PL" dirty="0" err="1" smtClean="0"/>
              <a:t>Walasik</a:t>
            </a:r>
            <a:endParaRPr lang="en-US" dirty="0"/>
          </a:p>
        </p:txBody>
      </p:sp>
    </p:spTree>
    <p:extLst>
      <p:ext uri="{BB962C8B-B14F-4D97-AF65-F5344CB8AC3E}">
        <p14:creationId xmlns:p14="http://schemas.microsoft.com/office/powerpoint/2010/main" val="6516533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20" y="24040"/>
            <a:ext cx="4536504" cy="3509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4" y="3598353"/>
            <a:ext cx="4391312" cy="2991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9408" y="2313859"/>
            <a:ext cx="4499992" cy="1852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608" y="116632"/>
            <a:ext cx="6840760" cy="2197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642162"/>
            <a:ext cx="4592432" cy="1215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pole tekstowe 7"/>
          <p:cNvSpPr txBox="1"/>
          <p:nvPr/>
        </p:nvSpPr>
        <p:spPr>
          <a:xfrm>
            <a:off x="2326261" y="1215245"/>
            <a:ext cx="5149748" cy="369332"/>
          </a:xfrm>
          <a:prstGeom prst="rect">
            <a:avLst/>
          </a:prstGeom>
          <a:noFill/>
        </p:spPr>
        <p:txBody>
          <a:bodyPr wrap="square" rtlCol="0">
            <a:spAutoFit/>
          </a:bodyPr>
          <a:lstStyle/>
          <a:p>
            <a:r>
              <a:rPr lang="pl-PL" dirty="0" smtClean="0">
                <a:solidFill>
                  <a:schemeClr val="bg1"/>
                </a:solidFill>
              </a:rPr>
              <a:t>P={ film 5, film 2}</a:t>
            </a:r>
            <a:endParaRPr lang="en-US" dirty="0">
              <a:solidFill>
                <a:schemeClr val="bg1"/>
              </a:solidFill>
            </a:endParaRPr>
          </a:p>
        </p:txBody>
      </p:sp>
      <p:sp>
        <p:nvSpPr>
          <p:cNvPr id="9" name="pole tekstowe 8"/>
          <p:cNvSpPr txBox="1"/>
          <p:nvPr/>
        </p:nvSpPr>
        <p:spPr>
          <a:xfrm>
            <a:off x="2302572" y="1584577"/>
            <a:ext cx="3349548" cy="369332"/>
          </a:xfrm>
          <a:prstGeom prst="rect">
            <a:avLst/>
          </a:prstGeom>
          <a:noFill/>
        </p:spPr>
        <p:txBody>
          <a:bodyPr wrap="square" rtlCol="0">
            <a:spAutoFit/>
          </a:bodyPr>
          <a:lstStyle/>
          <a:p>
            <a:r>
              <a:rPr lang="pl-PL" dirty="0" smtClean="0">
                <a:solidFill>
                  <a:schemeClr val="bg1"/>
                </a:solidFill>
              </a:rPr>
              <a:t>P={ film 1, film 4, film 2}</a:t>
            </a:r>
            <a:endParaRPr lang="en-US" dirty="0">
              <a:solidFill>
                <a:schemeClr val="bg1"/>
              </a:solidFill>
            </a:endParaRPr>
          </a:p>
        </p:txBody>
      </p:sp>
      <p:sp>
        <p:nvSpPr>
          <p:cNvPr id="18" name="pole tekstowe 17"/>
          <p:cNvSpPr txBox="1"/>
          <p:nvPr/>
        </p:nvSpPr>
        <p:spPr>
          <a:xfrm>
            <a:off x="2287708" y="1932714"/>
            <a:ext cx="3349548" cy="369332"/>
          </a:xfrm>
          <a:prstGeom prst="rect">
            <a:avLst/>
          </a:prstGeom>
          <a:noFill/>
        </p:spPr>
        <p:txBody>
          <a:bodyPr wrap="square" rtlCol="0">
            <a:spAutoFit/>
          </a:bodyPr>
          <a:lstStyle/>
          <a:p>
            <a:r>
              <a:rPr lang="pl-PL" dirty="0" smtClean="0">
                <a:solidFill>
                  <a:schemeClr val="bg1"/>
                </a:solidFill>
              </a:rPr>
              <a:t>P={ film 1, film 4, film 2}</a:t>
            </a:r>
            <a:endParaRPr lang="en-US" dirty="0">
              <a:solidFill>
                <a:schemeClr val="bg1"/>
              </a:solidFill>
            </a:endParaRPr>
          </a:p>
        </p:txBody>
      </p:sp>
      <p:sp>
        <p:nvSpPr>
          <p:cNvPr id="12" name="pole tekstowe 11"/>
          <p:cNvSpPr txBox="1"/>
          <p:nvPr/>
        </p:nvSpPr>
        <p:spPr>
          <a:xfrm>
            <a:off x="0" y="2420888"/>
            <a:ext cx="4896544" cy="1200329"/>
          </a:xfrm>
          <a:prstGeom prst="rect">
            <a:avLst/>
          </a:prstGeom>
          <a:noFill/>
        </p:spPr>
        <p:txBody>
          <a:bodyPr wrap="square" rtlCol="0">
            <a:spAutoFit/>
          </a:bodyPr>
          <a:lstStyle/>
          <a:p>
            <a:r>
              <a:rPr lang="pl-PL" dirty="0" smtClean="0"/>
              <a:t>B: 1 godzina -&gt; film 5</a:t>
            </a:r>
          </a:p>
          <a:p>
            <a:r>
              <a:rPr lang="pl-PL" dirty="0" smtClean="0"/>
              <a:t>     2 godziny -&gt; film 2 lub film 4 </a:t>
            </a:r>
          </a:p>
          <a:p>
            <a:r>
              <a:rPr lang="pl-PL" dirty="0"/>
              <a:t> </a:t>
            </a:r>
            <a:r>
              <a:rPr lang="pl-PL" dirty="0" smtClean="0"/>
              <a:t> ALE: w czasie filmu 4 oglądamy już film 5, dlatego zostaje nam film 2</a:t>
            </a:r>
            <a:endParaRPr lang="en-US" dirty="0"/>
          </a:p>
        </p:txBody>
      </p:sp>
      <p:sp>
        <p:nvSpPr>
          <p:cNvPr id="20" name="pole tekstowe 19"/>
          <p:cNvSpPr txBox="1"/>
          <p:nvPr/>
        </p:nvSpPr>
        <p:spPr>
          <a:xfrm>
            <a:off x="5004048" y="2559387"/>
            <a:ext cx="2015048" cy="923330"/>
          </a:xfrm>
          <a:prstGeom prst="rect">
            <a:avLst/>
          </a:prstGeom>
          <a:noFill/>
        </p:spPr>
        <p:txBody>
          <a:bodyPr wrap="square" rtlCol="0">
            <a:spAutoFit/>
          </a:bodyPr>
          <a:lstStyle/>
          <a:p>
            <a:r>
              <a:rPr lang="pl-PL" dirty="0"/>
              <a:t>C</a:t>
            </a:r>
            <a:r>
              <a:rPr lang="pl-PL" dirty="0" smtClean="0"/>
              <a:t>: 9:00 -&gt; film 1</a:t>
            </a:r>
          </a:p>
          <a:p>
            <a:r>
              <a:rPr lang="pl-PL" dirty="0" smtClean="0"/>
              <a:t>    12:00 -&gt; film 4</a:t>
            </a:r>
          </a:p>
          <a:p>
            <a:r>
              <a:rPr lang="pl-PL" dirty="0"/>
              <a:t> </a:t>
            </a:r>
            <a:r>
              <a:rPr lang="pl-PL" dirty="0" smtClean="0"/>
              <a:t>   15:00 -&gt; film 2 </a:t>
            </a:r>
            <a:endParaRPr lang="en-US" dirty="0"/>
          </a:p>
        </p:txBody>
      </p:sp>
      <p:sp>
        <p:nvSpPr>
          <p:cNvPr id="21" name="pole tekstowe 20"/>
          <p:cNvSpPr txBox="1"/>
          <p:nvPr/>
        </p:nvSpPr>
        <p:spPr>
          <a:xfrm>
            <a:off x="7092280" y="2559387"/>
            <a:ext cx="2047120" cy="923330"/>
          </a:xfrm>
          <a:prstGeom prst="rect">
            <a:avLst/>
          </a:prstGeom>
          <a:noFill/>
        </p:spPr>
        <p:txBody>
          <a:bodyPr wrap="square" rtlCol="0">
            <a:spAutoFit/>
          </a:bodyPr>
          <a:lstStyle/>
          <a:p>
            <a:r>
              <a:rPr lang="pl-PL" dirty="0" smtClean="0"/>
              <a:t>D: 12:00 -&gt; film 1</a:t>
            </a:r>
          </a:p>
          <a:p>
            <a:r>
              <a:rPr lang="pl-PL" dirty="0" smtClean="0"/>
              <a:t>    14:00-&gt; film 4</a:t>
            </a:r>
          </a:p>
          <a:p>
            <a:r>
              <a:rPr lang="pl-PL" dirty="0"/>
              <a:t> </a:t>
            </a:r>
            <a:r>
              <a:rPr lang="pl-PL" dirty="0" smtClean="0"/>
              <a:t>   17:00 -&gt; film 2 </a:t>
            </a:r>
            <a:endParaRPr lang="en-US" dirty="0"/>
          </a:p>
        </p:txBody>
      </p:sp>
    </p:spTree>
    <p:extLst>
      <p:ext uri="{BB962C8B-B14F-4D97-AF65-F5344CB8AC3E}">
        <p14:creationId xmlns:p14="http://schemas.microsoft.com/office/powerpoint/2010/main" val="858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1026"/>
                                        </p:tgtEl>
                                      </p:cBhvr>
                                    </p:animEffect>
                                    <p:anim calcmode="lin" valueType="num">
                                      <p:cBhvr>
                                        <p:cTn id="7" dur="1000"/>
                                        <p:tgtEl>
                                          <p:spTgt spid="1026"/>
                                        </p:tgtEl>
                                        <p:attrNameLst>
                                          <p:attrName>ppt_x</p:attrName>
                                        </p:attrNameLst>
                                      </p:cBhvr>
                                      <p:tavLst>
                                        <p:tav tm="0">
                                          <p:val>
                                            <p:strVal val="ppt_x"/>
                                          </p:val>
                                        </p:tav>
                                        <p:tav tm="100000">
                                          <p:val>
                                            <p:strVal val="ppt_x"/>
                                          </p:val>
                                        </p:tav>
                                      </p:tavLst>
                                    </p:anim>
                                    <p:anim calcmode="lin" valueType="num">
                                      <p:cBhvr>
                                        <p:cTn id="8" dur="1000"/>
                                        <p:tgtEl>
                                          <p:spTgt spid="1026"/>
                                        </p:tgtEl>
                                        <p:attrNameLst>
                                          <p:attrName>ppt_y</p:attrName>
                                        </p:attrNameLst>
                                      </p:cBhvr>
                                      <p:tavLst>
                                        <p:tav tm="0">
                                          <p:val>
                                            <p:strVal val="ppt_y"/>
                                          </p:val>
                                        </p:tav>
                                        <p:tav tm="100000">
                                          <p:val>
                                            <p:strVal val="ppt_y+.1"/>
                                          </p:val>
                                        </p:tav>
                                      </p:tavLst>
                                    </p:anim>
                                    <p:set>
                                      <p:cBhvr>
                                        <p:cTn id="9" dur="1" fill="hold">
                                          <p:stCondLst>
                                            <p:cond delay="999"/>
                                          </p:stCondLst>
                                        </p:cTn>
                                        <p:tgtEl>
                                          <p:spTgt spid="1026"/>
                                        </p:tgtEl>
                                        <p:attrNameLst>
                                          <p:attrName>style.visibility</p:attrName>
                                        </p:attrNameLst>
                                      </p:cBhvr>
                                      <p:to>
                                        <p:strVal val="hidden"/>
                                      </p:to>
                                    </p:set>
                                  </p:childTnLst>
                                </p:cTn>
                              </p:par>
                              <p:par>
                                <p:cTn id="10" presetID="42" presetClass="exit" presetSubtype="0" fill="hold" nodeType="withEffect">
                                  <p:stCondLst>
                                    <p:cond delay="0"/>
                                  </p:stCondLst>
                                  <p:childTnLst>
                                    <p:animEffect transition="out" filter="fade">
                                      <p:cBhvr>
                                        <p:cTn id="11" dur="1000"/>
                                        <p:tgtEl>
                                          <p:spTgt spid="1027"/>
                                        </p:tgtEl>
                                      </p:cBhvr>
                                    </p:animEffect>
                                    <p:anim calcmode="lin" valueType="num">
                                      <p:cBhvr>
                                        <p:cTn id="12" dur="1000"/>
                                        <p:tgtEl>
                                          <p:spTgt spid="1027"/>
                                        </p:tgtEl>
                                        <p:attrNameLst>
                                          <p:attrName>ppt_x</p:attrName>
                                        </p:attrNameLst>
                                      </p:cBhvr>
                                      <p:tavLst>
                                        <p:tav tm="0">
                                          <p:val>
                                            <p:strVal val="ppt_x"/>
                                          </p:val>
                                        </p:tav>
                                        <p:tav tm="100000">
                                          <p:val>
                                            <p:strVal val="ppt_x"/>
                                          </p:val>
                                        </p:tav>
                                      </p:tavLst>
                                    </p:anim>
                                    <p:anim calcmode="lin" valueType="num">
                                      <p:cBhvr>
                                        <p:cTn id="13" dur="1000"/>
                                        <p:tgtEl>
                                          <p:spTgt spid="1027"/>
                                        </p:tgtEl>
                                        <p:attrNameLst>
                                          <p:attrName>ppt_y</p:attrName>
                                        </p:attrNameLst>
                                      </p:cBhvr>
                                      <p:tavLst>
                                        <p:tav tm="0">
                                          <p:val>
                                            <p:strVal val="ppt_y"/>
                                          </p:val>
                                        </p:tav>
                                        <p:tav tm="100000">
                                          <p:val>
                                            <p:strVal val="ppt_y+.1"/>
                                          </p:val>
                                        </p:tav>
                                      </p:tavLst>
                                    </p:anim>
                                    <p:set>
                                      <p:cBhvr>
                                        <p:cTn id="14" dur="1" fill="hold">
                                          <p:stCondLst>
                                            <p:cond delay="999"/>
                                          </p:stCondLst>
                                        </p:cTn>
                                        <p:tgtEl>
                                          <p:spTgt spid="1027"/>
                                        </p:tgtEl>
                                        <p:attrNameLst>
                                          <p:attrName>style.visibility</p:attrName>
                                        </p:attrNameLst>
                                      </p:cBhvr>
                                      <p:to>
                                        <p:strVal val="hidden"/>
                                      </p:to>
                                    </p:set>
                                  </p:childTnLst>
                                </p:cTn>
                              </p:par>
                              <p:par>
                                <p:cTn id="15" presetID="42" presetClass="path" presetSubtype="0" accel="50000" decel="50000" fill="hold" nodeType="withEffect">
                                  <p:stCondLst>
                                    <p:cond delay="0"/>
                                  </p:stCondLst>
                                  <p:childTnLst>
                                    <p:animMotion origin="layout" path="M 1.38889E-6 4.81481E-6 L -0.00122 0.3949 " pathEditMode="relative" rAng="0" ptsTypes="AA">
                                      <p:cBhvr>
                                        <p:cTn id="16" dur="2000" fill="hold"/>
                                        <p:tgtEl>
                                          <p:spTgt spid="1029"/>
                                        </p:tgtEl>
                                        <p:attrNameLst>
                                          <p:attrName>ppt_x</p:attrName>
                                          <p:attrName>ppt_y</p:attrName>
                                        </p:attrNameLst>
                                      </p:cBhvr>
                                      <p:rCtr x="-69" y="19745"/>
                                    </p:animMotion>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30"/>
                                        </p:tgtEl>
                                        <p:attrNameLst>
                                          <p:attrName>style.visibility</p:attrName>
                                        </p:attrNameLst>
                                      </p:cBhvr>
                                      <p:to>
                                        <p:strVal val="visible"/>
                                      </p:to>
                                    </p:set>
                                    <p:anim calcmode="lin" valueType="num">
                                      <p:cBhvr additive="base">
                                        <p:cTn id="21" dur="500" fill="hold"/>
                                        <p:tgtEl>
                                          <p:spTgt spid="1030"/>
                                        </p:tgtEl>
                                        <p:attrNameLst>
                                          <p:attrName>ppt_x</p:attrName>
                                        </p:attrNameLst>
                                      </p:cBhvr>
                                      <p:tavLst>
                                        <p:tav tm="0">
                                          <p:val>
                                            <p:strVal val="#ppt_x"/>
                                          </p:val>
                                        </p:tav>
                                        <p:tav tm="100000">
                                          <p:val>
                                            <p:strVal val="#ppt_x"/>
                                          </p:val>
                                        </p:tav>
                                      </p:tavLst>
                                    </p:anim>
                                    <p:anim calcmode="lin" valueType="num">
                                      <p:cBhvr additive="base">
                                        <p:cTn id="22" dur="500" fill="hold"/>
                                        <p:tgtEl>
                                          <p:spTgt spid="103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31"/>
                                        </p:tgtEl>
                                        <p:attrNameLst>
                                          <p:attrName>style.visibility</p:attrName>
                                        </p:attrNameLst>
                                      </p:cBhvr>
                                      <p:to>
                                        <p:strVal val="visible"/>
                                      </p:to>
                                    </p:set>
                                    <p:anim calcmode="lin" valueType="num">
                                      <p:cBhvr additive="base">
                                        <p:cTn id="25" dur="500" fill="hold"/>
                                        <p:tgtEl>
                                          <p:spTgt spid="1031"/>
                                        </p:tgtEl>
                                        <p:attrNameLst>
                                          <p:attrName>ppt_x</p:attrName>
                                        </p:attrNameLst>
                                      </p:cBhvr>
                                      <p:tavLst>
                                        <p:tav tm="0">
                                          <p:val>
                                            <p:strVal val="#ppt_x"/>
                                          </p:val>
                                        </p:tav>
                                        <p:tav tm="100000">
                                          <p:val>
                                            <p:strVal val="#ppt_x"/>
                                          </p:val>
                                        </p:tav>
                                      </p:tavLst>
                                    </p:anim>
                                    <p:anim calcmode="lin" valueType="num">
                                      <p:cBhvr additive="base">
                                        <p:cTn id="26"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1000"/>
                                        <p:tgtEl>
                                          <p:spTgt spid="21"/>
                                        </p:tgtEl>
                                      </p:cBhvr>
                                    </p:animEffect>
                                    <p:anim calcmode="lin" valueType="num">
                                      <p:cBhvr>
                                        <p:cTn id="56" dur="1000" fill="hold"/>
                                        <p:tgtEl>
                                          <p:spTgt spid="21"/>
                                        </p:tgtEl>
                                        <p:attrNameLst>
                                          <p:attrName>ppt_x</p:attrName>
                                        </p:attrNameLst>
                                      </p:cBhvr>
                                      <p:tavLst>
                                        <p:tav tm="0">
                                          <p:val>
                                            <p:strVal val="#ppt_x"/>
                                          </p:val>
                                        </p:tav>
                                        <p:tav tm="100000">
                                          <p:val>
                                            <p:strVal val="#ppt_x"/>
                                          </p:val>
                                        </p:tav>
                                      </p:tavLst>
                                    </p:anim>
                                    <p:anim calcmode="lin" valueType="num">
                                      <p:cBhvr>
                                        <p:cTn id="5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8" grpId="0"/>
      <p:bldP spid="12"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452563"/>
            <a:ext cx="7343775" cy="3952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42785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81" y="404664"/>
            <a:ext cx="8810835" cy="5125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38" y="5733256"/>
            <a:ext cx="9010719" cy="968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3423304" y="1479590"/>
            <a:ext cx="1224136" cy="369332"/>
          </a:xfrm>
          <a:prstGeom prst="rect">
            <a:avLst/>
          </a:prstGeom>
          <a:noFill/>
        </p:spPr>
        <p:txBody>
          <a:bodyPr wrap="square" rtlCol="0">
            <a:spAutoFit/>
          </a:bodyPr>
          <a:lstStyle/>
          <a:p>
            <a:r>
              <a:rPr lang="pl-PL" dirty="0" smtClean="0">
                <a:solidFill>
                  <a:schemeClr val="bg1"/>
                </a:solidFill>
              </a:rPr>
              <a:t>9:00</a:t>
            </a:r>
            <a:endParaRPr lang="en-US" dirty="0">
              <a:solidFill>
                <a:schemeClr val="bg1"/>
              </a:solidFill>
            </a:endParaRPr>
          </a:p>
        </p:txBody>
      </p:sp>
      <p:sp>
        <p:nvSpPr>
          <p:cNvPr id="6" name="pole tekstowe 5"/>
          <p:cNvSpPr txBox="1"/>
          <p:nvPr/>
        </p:nvSpPr>
        <p:spPr>
          <a:xfrm>
            <a:off x="5148064" y="1479590"/>
            <a:ext cx="1224136" cy="369332"/>
          </a:xfrm>
          <a:prstGeom prst="rect">
            <a:avLst/>
          </a:prstGeom>
          <a:noFill/>
        </p:spPr>
        <p:txBody>
          <a:bodyPr wrap="square" rtlCol="0">
            <a:spAutoFit/>
          </a:bodyPr>
          <a:lstStyle/>
          <a:p>
            <a:r>
              <a:rPr lang="pl-PL" dirty="0" smtClean="0">
                <a:solidFill>
                  <a:schemeClr val="bg1"/>
                </a:solidFill>
              </a:rPr>
              <a:t>14:00</a:t>
            </a:r>
            <a:endParaRPr lang="en-US" dirty="0">
              <a:solidFill>
                <a:schemeClr val="bg1"/>
              </a:solidFill>
            </a:endParaRPr>
          </a:p>
        </p:txBody>
      </p:sp>
      <p:sp>
        <p:nvSpPr>
          <p:cNvPr id="7" name="pole tekstowe 6"/>
          <p:cNvSpPr txBox="1"/>
          <p:nvPr/>
        </p:nvSpPr>
        <p:spPr>
          <a:xfrm>
            <a:off x="7668344" y="1479590"/>
            <a:ext cx="1224136" cy="369332"/>
          </a:xfrm>
          <a:prstGeom prst="rect">
            <a:avLst/>
          </a:prstGeom>
          <a:noFill/>
        </p:spPr>
        <p:txBody>
          <a:bodyPr wrap="square" rtlCol="0">
            <a:spAutoFit/>
          </a:bodyPr>
          <a:lstStyle/>
          <a:p>
            <a:r>
              <a:rPr lang="pl-PL" dirty="0" smtClean="0">
                <a:solidFill>
                  <a:schemeClr val="bg1"/>
                </a:solidFill>
              </a:rPr>
              <a:t>5 h</a:t>
            </a:r>
            <a:endParaRPr lang="en-US" dirty="0">
              <a:solidFill>
                <a:schemeClr val="bg1"/>
              </a:solidFill>
            </a:endParaRPr>
          </a:p>
        </p:txBody>
      </p:sp>
      <p:sp>
        <p:nvSpPr>
          <p:cNvPr id="8" name="pole tekstowe 7"/>
          <p:cNvSpPr txBox="1"/>
          <p:nvPr/>
        </p:nvSpPr>
        <p:spPr>
          <a:xfrm>
            <a:off x="3423304" y="1823324"/>
            <a:ext cx="1224136" cy="369332"/>
          </a:xfrm>
          <a:prstGeom prst="rect">
            <a:avLst/>
          </a:prstGeom>
          <a:noFill/>
        </p:spPr>
        <p:txBody>
          <a:bodyPr wrap="square" rtlCol="0">
            <a:spAutoFit/>
          </a:bodyPr>
          <a:lstStyle/>
          <a:p>
            <a:r>
              <a:rPr lang="pl-PL" dirty="0" smtClean="0">
                <a:solidFill>
                  <a:schemeClr val="bg1"/>
                </a:solidFill>
              </a:rPr>
              <a:t>14:00</a:t>
            </a:r>
            <a:endParaRPr lang="en-US" dirty="0">
              <a:solidFill>
                <a:schemeClr val="bg1"/>
              </a:solidFill>
            </a:endParaRPr>
          </a:p>
        </p:txBody>
      </p:sp>
      <p:sp>
        <p:nvSpPr>
          <p:cNvPr id="9" name="pole tekstowe 8"/>
          <p:cNvSpPr txBox="1"/>
          <p:nvPr/>
        </p:nvSpPr>
        <p:spPr>
          <a:xfrm>
            <a:off x="5148064" y="1823324"/>
            <a:ext cx="1224136" cy="369332"/>
          </a:xfrm>
          <a:prstGeom prst="rect">
            <a:avLst/>
          </a:prstGeom>
          <a:noFill/>
        </p:spPr>
        <p:txBody>
          <a:bodyPr wrap="square" rtlCol="0">
            <a:spAutoFit/>
          </a:bodyPr>
          <a:lstStyle/>
          <a:p>
            <a:r>
              <a:rPr lang="pl-PL" dirty="0" smtClean="0">
                <a:solidFill>
                  <a:schemeClr val="bg1"/>
                </a:solidFill>
              </a:rPr>
              <a:t>17:00</a:t>
            </a:r>
            <a:endParaRPr lang="en-US" dirty="0">
              <a:solidFill>
                <a:schemeClr val="bg1"/>
              </a:solidFill>
            </a:endParaRPr>
          </a:p>
        </p:txBody>
      </p:sp>
      <p:sp>
        <p:nvSpPr>
          <p:cNvPr id="10" name="pole tekstowe 9"/>
          <p:cNvSpPr txBox="1"/>
          <p:nvPr/>
        </p:nvSpPr>
        <p:spPr>
          <a:xfrm>
            <a:off x="7670576" y="1810490"/>
            <a:ext cx="1224136" cy="369332"/>
          </a:xfrm>
          <a:prstGeom prst="rect">
            <a:avLst/>
          </a:prstGeom>
          <a:noFill/>
        </p:spPr>
        <p:txBody>
          <a:bodyPr wrap="square" rtlCol="0">
            <a:spAutoFit/>
          </a:bodyPr>
          <a:lstStyle/>
          <a:p>
            <a:r>
              <a:rPr lang="pl-PL" dirty="0">
                <a:solidFill>
                  <a:schemeClr val="bg1"/>
                </a:solidFill>
              </a:rPr>
              <a:t>3</a:t>
            </a:r>
            <a:r>
              <a:rPr lang="pl-PL" dirty="0" smtClean="0">
                <a:solidFill>
                  <a:schemeClr val="bg1"/>
                </a:solidFill>
              </a:rPr>
              <a:t> h</a:t>
            </a:r>
            <a:endParaRPr lang="en-US" dirty="0">
              <a:solidFill>
                <a:schemeClr val="bg1"/>
              </a:solidFill>
            </a:endParaRPr>
          </a:p>
        </p:txBody>
      </p:sp>
      <p:sp>
        <p:nvSpPr>
          <p:cNvPr id="11" name="pole tekstowe 10"/>
          <p:cNvSpPr txBox="1"/>
          <p:nvPr/>
        </p:nvSpPr>
        <p:spPr>
          <a:xfrm>
            <a:off x="3423304" y="2231200"/>
            <a:ext cx="1224136" cy="369332"/>
          </a:xfrm>
          <a:prstGeom prst="rect">
            <a:avLst/>
          </a:prstGeom>
          <a:noFill/>
        </p:spPr>
        <p:txBody>
          <a:bodyPr wrap="square" rtlCol="0">
            <a:spAutoFit/>
          </a:bodyPr>
          <a:lstStyle/>
          <a:p>
            <a:r>
              <a:rPr lang="pl-PL" dirty="0" smtClean="0">
                <a:solidFill>
                  <a:schemeClr val="bg1"/>
                </a:solidFill>
              </a:rPr>
              <a:t>10:00</a:t>
            </a:r>
            <a:endParaRPr lang="en-US" dirty="0">
              <a:solidFill>
                <a:schemeClr val="bg1"/>
              </a:solidFill>
            </a:endParaRPr>
          </a:p>
        </p:txBody>
      </p:sp>
      <p:sp>
        <p:nvSpPr>
          <p:cNvPr id="12" name="pole tekstowe 11"/>
          <p:cNvSpPr txBox="1"/>
          <p:nvPr/>
        </p:nvSpPr>
        <p:spPr>
          <a:xfrm>
            <a:off x="5148064" y="2231200"/>
            <a:ext cx="1224136" cy="369332"/>
          </a:xfrm>
          <a:prstGeom prst="rect">
            <a:avLst/>
          </a:prstGeom>
          <a:noFill/>
        </p:spPr>
        <p:txBody>
          <a:bodyPr wrap="square" rtlCol="0">
            <a:spAutoFit/>
          </a:bodyPr>
          <a:lstStyle/>
          <a:p>
            <a:r>
              <a:rPr lang="pl-PL" dirty="0" smtClean="0">
                <a:solidFill>
                  <a:schemeClr val="bg1"/>
                </a:solidFill>
              </a:rPr>
              <a:t>12:00</a:t>
            </a:r>
            <a:endParaRPr lang="en-US" dirty="0">
              <a:solidFill>
                <a:schemeClr val="bg1"/>
              </a:solidFill>
            </a:endParaRPr>
          </a:p>
        </p:txBody>
      </p:sp>
      <p:sp>
        <p:nvSpPr>
          <p:cNvPr id="13" name="pole tekstowe 12"/>
          <p:cNvSpPr txBox="1"/>
          <p:nvPr/>
        </p:nvSpPr>
        <p:spPr>
          <a:xfrm>
            <a:off x="7670576" y="2231200"/>
            <a:ext cx="1224136" cy="369332"/>
          </a:xfrm>
          <a:prstGeom prst="rect">
            <a:avLst/>
          </a:prstGeom>
          <a:noFill/>
        </p:spPr>
        <p:txBody>
          <a:bodyPr wrap="square" rtlCol="0">
            <a:spAutoFit/>
          </a:bodyPr>
          <a:lstStyle/>
          <a:p>
            <a:r>
              <a:rPr lang="pl-PL" dirty="0">
                <a:solidFill>
                  <a:schemeClr val="bg1"/>
                </a:solidFill>
              </a:rPr>
              <a:t>2</a:t>
            </a:r>
            <a:r>
              <a:rPr lang="pl-PL" dirty="0" smtClean="0">
                <a:solidFill>
                  <a:schemeClr val="bg1"/>
                </a:solidFill>
              </a:rPr>
              <a:t> h</a:t>
            </a:r>
            <a:endParaRPr lang="en-US" dirty="0">
              <a:solidFill>
                <a:schemeClr val="bg1"/>
              </a:solidFill>
            </a:endParaRPr>
          </a:p>
        </p:txBody>
      </p:sp>
      <p:sp>
        <p:nvSpPr>
          <p:cNvPr id="14" name="pole tekstowe 13"/>
          <p:cNvSpPr txBox="1"/>
          <p:nvPr/>
        </p:nvSpPr>
        <p:spPr>
          <a:xfrm>
            <a:off x="3423304" y="2582968"/>
            <a:ext cx="1224136" cy="369332"/>
          </a:xfrm>
          <a:prstGeom prst="rect">
            <a:avLst/>
          </a:prstGeom>
          <a:noFill/>
        </p:spPr>
        <p:txBody>
          <a:bodyPr wrap="square" rtlCol="0">
            <a:spAutoFit/>
          </a:bodyPr>
          <a:lstStyle/>
          <a:p>
            <a:r>
              <a:rPr lang="pl-PL" dirty="0" smtClean="0">
                <a:solidFill>
                  <a:schemeClr val="bg1"/>
                </a:solidFill>
              </a:rPr>
              <a:t>12:00</a:t>
            </a:r>
            <a:endParaRPr lang="en-US" dirty="0">
              <a:solidFill>
                <a:schemeClr val="bg1"/>
              </a:solidFill>
            </a:endParaRPr>
          </a:p>
        </p:txBody>
      </p:sp>
      <p:sp>
        <p:nvSpPr>
          <p:cNvPr id="15" name="pole tekstowe 14"/>
          <p:cNvSpPr txBox="1"/>
          <p:nvPr/>
        </p:nvSpPr>
        <p:spPr>
          <a:xfrm>
            <a:off x="5148064" y="2582968"/>
            <a:ext cx="1224136" cy="369332"/>
          </a:xfrm>
          <a:prstGeom prst="rect">
            <a:avLst/>
          </a:prstGeom>
          <a:noFill/>
        </p:spPr>
        <p:txBody>
          <a:bodyPr wrap="square" rtlCol="0">
            <a:spAutoFit/>
          </a:bodyPr>
          <a:lstStyle/>
          <a:p>
            <a:r>
              <a:rPr lang="pl-PL" dirty="0" smtClean="0">
                <a:solidFill>
                  <a:schemeClr val="bg1"/>
                </a:solidFill>
              </a:rPr>
              <a:t>13:00</a:t>
            </a:r>
            <a:endParaRPr lang="en-US" dirty="0">
              <a:solidFill>
                <a:schemeClr val="bg1"/>
              </a:solidFill>
            </a:endParaRPr>
          </a:p>
        </p:txBody>
      </p:sp>
      <p:sp>
        <p:nvSpPr>
          <p:cNvPr id="16" name="pole tekstowe 15"/>
          <p:cNvSpPr txBox="1"/>
          <p:nvPr/>
        </p:nvSpPr>
        <p:spPr>
          <a:xfrm>
            <a:off x="7668344" y="2582968"/>
            <a:ext cx="1224136" cy="369332"/>
          </a:xfrm>
          <a:prstGeom prst="rect">
            <a:avLst/>
          </a:prstGeom>
          <a:noFill/>
        </p:spPr>
        <p:txBody>
          <a:bodyPr wrap="square" rtlCol="0">
            <a:spAutoFit/>
          </a:bodyPr>
          <a:lstStyle/>
          <a:p>
            <a:r>
              <a:rPr lang="pl-PL" dirty="0" smtClean="0">
                <a:solidFill>
                  <a:schemeClr val="bg1"/>
                </a:solidFill>
              </a:rPr>
              <a:t>1 h</a:t>
            </a:r>
            <a:endParaRPr lang="en-US" dirty="0">
              <a:solidFill>
                <a:schemeClr val="bg1"/>
              </a:solidFill>
            </a:endParaRPr>
          </a:p>
        </p:txBody>
      </p:sp>
      <p:sp>
        <p:nvSpPr>
          <p:cNvPr id="4" name="pole tekstowe 3"/>
          <p:cNvSpPr txBox="1"/>
          <p:nvPr/>
        </p:nvSpPr>
        <p:spPr>
          <a:xfrm>
            <a:off x="1907704" y="3717032"/>
            <a:ext cx="4824536" cy="369332"/>
          </a:xfrm>
          <a:prstGeom prst="rect">
            <a:avLst/>
          </a:prstGeom>
          <a:noFill/>
        </p:spPr>
        <p:txBody>
          <a:bodyPr wrap="square" rtlCol="0">
            <a:spAutoFit/>
          </a:bodyPr>
          <a:lstStyle/>
          <a:p>
            <a:r>
              <a:rPr lang="pl-PL" dirty="0" smtClean="0">
                <a:solidFill>
                  <a:schemeClr val="bg1"/>
                </a:solidFill>
              </a:rPr>
              <a:t>P={ film 1, film 2 }</a:t>
            </a:r>
            <a:endParaRPr lang="en-US" dirty="0">
              <a:solidFill>
                <a:schemeClr val="bg1"/>
              </a:solidFill>
            </a:endParaRPr>
          </a:p>
        </p:txBody>
      </p:sp>
      <p:sp>
        <p:nvSpPr>
          <p:cNvPr id="18" name="pole tekstowe 17"/>
          <p:cNvSpPr txBox="1"/>
          <p:nvPr/>
        </p:nvSpPr>
        <p:spPr>
          <a:xfrm>
            <a:off x="1907704" y="4941168"/>
            <a:ext cx="4824536" cy="369332"/>
          </a:xfrm>
          <a:prstGeom prst="rect">
            <a:avLst/>
          </a:prstGeom>
          <a:noFill/>
        </p:spPr>
        <p:txBody>
          <a:bodyPr wrap="square" rtlCol="0">
            <a:spAutoFit/>
          </a:bodyPr>
          <a:lstStyle/>
          <a:p>
            <a:r>
              <a:rPr lang="pl-PL" dirty="0" smtClean="0">
                <a:solidFill>
                  <a:schemeClr val="bg1"/>
                </a:solidFill>
              </a:rPr>
              <a:t>P={ film 3, film 4, film 2 }</a:t>
            </a:r>
            <a:endParaRPr lang="en-US" dirty="0">
              <a:solidFill>
                <a:schemeClr val="bg1"/>
              </a:solidFill>
            </a:endParaRPr>
          </a:p>
        </p:txBody>
      </p:sp>
    </p:spTree>
    <p:extLst>
      <p:ext uri="{BB962C8B-B14F-4D97-AF65-F5344CB8AC3E}">
        <p14:creationId xmlns:p14="http://schemas.microsoft.com/office/powerpoint/2010/main" val="83828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000"/>
                                        <p:tgtEl>
                                          <p:spTgt spid="8"/>
                                        </p:tgtEl>
                                      </p:cBhvr>
                                    </p:animEffect>
                                    <p:anim calcmode="lin" valueType="num">
                                      <p:cBhvr>
                                        <p:cTn id="59" dur="1000" fill="hold"/>
                                        <p:tgtEl>
                                          <p:spTgt spid="8"/>
                                        </p:tgtEl>
                                        <p:attrNameLst>
                                          <p:attrName>ppt_x</p:attrName>
                                        </p:attrNameLst>
                                      </p:cBhvr>
                                      <p:tavLst>
                                        <p:tav tm="0">
                                          <p:val>
                                            <p:strVal val="#ppt_x"/>
                                          </p:val>
                                        </p:tav>
                                        <p:tav tm="100000">
                                          <p:val>
                                            <p:strVal val="#ppt_x"/>
                                          </p:val>
                                        </p:tav>
                                      </p:tavLst>
                                    </p:anim>
                                    <p:anim calcmode="lin" valueType="num">
                                      <p:cBhvr>
                                        <p:cTn id="60" dur="1000" fill="hold"/>
                                        <p:tgtEl>
                                          <p:spTgt spid="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1000"/>
                                        <p:tgtEl>
                                          <p:spTgt spid="9"/>
                                        </p:tgtEl>
                                      </p:cBhvr>
                                    </p:animEffect>
                                    <p:anim calcmode="lin" valueType="num">
                                      <p:cBhvr>
                                        <p:cTn id="64" dur="1000" fill="hold"/>
                                        <p:tgtEl>
                                          <p:spTgt spid="9"/>
                                        </p:tgtEl>
                                        <p:attrNameLst>
                                          <p:attrName>ppt_x</p:attrName>
                                        </p:attrNameLst>
                                      </p:cBhvr>
                                      <p:tavLst>
                                        <p:tav tm="0">
                                          <p:val>
                                            <p:strVal val="#ppt_x"/>
                                          </p:val>
                                        </p:tav>
                                        <p:tav tm="100000">
                                          <p:val>
                                            <p:strVal val="#ppt_x"/>
                                          </p:val>
                                        </p:tav>
                                      </p:tavLst>
                                    </p:anim>
                                    <p:anim calcmode="lin" valueType="num">
                                      <p:cBhvr>
                                        <p:cTn id="65" dur="1000" fill="hold"/>
                                        <p:tgtEl>
                                          <p:spTgt spid="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1000"/>
                                        <p:tgtEl>
                                          <p:spTgt spid="10"/>
                                        </p:tgtEl>
                                      </p:cBhvr>
                                    </p:animEffect>
                                    <p:anim calcmode="lin" valueType="num">
                                      <p:cBhvr>
                                        <p:cTn id="69" dur="1000" fill="hold"/>
                                        <p:tgtEl>
                                          <p:spTgt spid="10"/>
                                        </p:tgtEl>
                                        <p:attrNameLst>
                                          <p:attrName>ppt_x</p:attrName>
                                        </p:attrNameLst>
                                      </p:cBhvr>
                                      <p:tavLst>
                                        <p:tav tm="0">
                                          <p:val>
                                            <p:strVal val="#ppt_x"/>
                                          </p:val>
                                        </p:tav>
                                        <p:tav tm="100000">
                                          <p:val>
                                            <p:strVal val="#ppt_x"/>
                                          </p:val>
                                        </p:tav>
                                      </p:tavLst>
                                    </p:anim>
                                    <p:anim calcmode="lin" valueType="num">
                                      <p:cBhvr>
                                        <p:cTn id="7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4"/>
                                        </p:tgtEl>
                                        <p:attrNameLst>
                                          <p:attrName>style.visibility</p:attrName>
                                        </p:attrNameLst>
                                      </p:cBhvr>
                                      <p:to>
                                        <p:strVal val="visible"/>
                                      </p:to>
                                    </p:set>
                                    <p:anim calcmode="lin" valueType="num">
                                      <p:cBhvr additive="base">
                                        <p:cTn id="75" dur="500" fill="hold"/>
                                        <p:tgtEl>
                                          <p:spTgt spid="4"/>
                                        </p:tgtEl>
                                        <p:attrNameLst>
                                          <p:attrName>ppt_x</p:attrName>
                                        </p:attrNameLst>
                                      </p:cBhvr>
                                      <p:tavLst>
                                        <p:tav tm="0">
                                          <p:val>
                                            <p:strVal val="#ppt_x"/>
                                          </p:val>
                                        </p:tav>
                                        <p:tav tm="100000">
                                          <p:val>
                                            <p:strVal val="#ppt_x"/>
                                          </p:val>
                                        </p:tav>
                                      </p:tavLst>
                                    </p:anim>
                                    <p:anim calcmode="lin" valueType="num">
                                      <p:cBhvr additive="base">
                                        <p:cTn id="7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additive="base">
                                        <p:cTn id="81" dur="500" fill="hold"/>
                                        <p:tgtEl>
                                          <p:spTgt spid="18"/>
                                        </p:tgtEl>
                                        <p:attrNameLst>
                                          <p:attrName>ppt_x</p:attrName>
                                        </p:attrNameLst>
                                      </p:cBhvr>
                                      <p:tavLst>
                                        <p:tav tm="0">
                                          <p:val>
                                            <p:strVal val="#ppt_x"/>
                                          </p:val>
                                        </p:tav>
                                        <p:tav tm="100000">
                                          <p:val>
                                            <p:strVal val="#ppt_x"/>
                                          </p:val>
                                        </p:tav>
                                      </p:tavLst>
                                    </p:anim>
                                    <p:anim calcmode="lin" valueType="num">
                                      <p:cBhvr additive="base">
                                        <p:cTn id="8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p:bldP spid="11" grpId="0"/>
      <p:bldP spid="12" grpId="0"/>
      <p:bldP spid="13" grpId="0"/>
      <p:bldP spid="14" grpId="0"/>
      <p:bldP spid="15" grpId="0"/>
      <p:bldP spid="16" grpId="0"/>
      <p:bldP spid="4"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38" y="260648"/>
            <a:ext cx="8932323" cy="5086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224" y="5661248"/>
            <a:ext cx="8871552" cy="94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ole tekstowe 3"/>
          <p:cNvSpPr txBox="1"/>
          <p:nvPr/>
        </p:nvSpPr>
        <p:spPr>
          <a:xfrm>
            <a:off x="3520368" y="1348646"/>
            <a:ext cx="1224136" cy="369332"/>
          </a:xfrm>
          <a:prstGeom prst="rect">
            <a:avLst/>
          </a:prstGeom>
          <a:noFill/>
        </p:spPr>
        <p:txBody>
          <a:bodyPr wrap="square" rtlCol="0">
            <a:spAutoFit/>
          </a:bodyPr>
          <a:lstStyle/>
          <a:p>
            <a:r>
              <a:rPr lang="pl-PL" dirty="0" smtClean="0">
                <a:solidFill>
                  <a:schemeClr val="bg1"/>
                </a:solidFill>
              </a:rPr>
              <a:t>9:00</a:t>
            </a:r>
            <a:endParaRPr lang="en-US" dirty="0">
              <a:solidFill>
                <a:schemeClr val="bg1"/>
              </a:solidFill>
            </a:endParaRPr>
          </a:p>
        </p:txBody>
      </p:sp>
      <p:sp>
        <p:nvSpPr>
          <p:cNvPr id="5" name="pole tekstowe 4"/>
          <p:cNvSpPr txBox="1"/>
          <p:nvPr/>
        </p:nvSpPr>
        <p:spPr>
          <a:xfrm>
            <a:off x="5245128" y="1348646"/>
            <a:ext cx="1224136" cy="369332"/>
          </a:xfrm>
          <a:prstGeom prst="rect">
            <a:avLst/>
          </a:prstGeom>
          <a:noFill/>
        </p:spPr>
        <p:txBody>
          <a:bodyPr wrap="square" rtlCol="0">
            <a:spAutoFit/>
          </a:bodyPr>
          <a:lstStyle/>
          <a:p>
            <a:r>
              <a:rPr lang="pl-PL" dirty="0" smtClean="0">
                <a:solidFill>
                  <a:schemeClr val="bg1"/>
                </a:solidFill>
              </a:rPr>
              <a:t>12:00</a:t>
            </a:r>
            <a:endParaRPr lang="en-US" dirty="0">
              <a:solidFill>
                <a:schemeClr val="bg1"/>
              </a:solidFill>
            </a:endParaRPr>
          </a:p>
        </p:txBody>
      </p:sp>
      <p:sp>
        <p:nvSpPr>
          <p:cNvPr id="6" name="pole tekstowe 5"/>
          <p:cNvSpPr txBox="1"/>
          <p:nvPr/>
        </p:nvSpPr>
        <p:spPr>
          <a:xfrm>
            <a:off x="7765408" y="1348646"/>
            <a:ext cx="1224136" cy="369332"/>
          </a:xfrm>
          <a:prstGeom prst="rect">
            <a:avLst/>
          </a:prstGeom>
          <a:noFill/>
        </p:spPr>
        <p:txBody>
          <a:bodyPr wrap="square" rtlCol="0">
            <a:spAutoFit/>
          </a:bodyPr>
          <a:lstStyle/>
          <a:p>
            <a:r>
              <a:rPr lang="pl-PL" dirty="0">
                <a:solidFill>
                  <a:schemeClr val="bg1"/>
                </a:solidFill>
              </a:rPr>
              <a:t>3</a:t>
            </a:r>
            <a:r>
              <a:rPr lang="pl-PL" dirty="0" smtClean="0">
                <a:solidFill>
                  <a:schemeClr val="bg1"/>
                </a:solidFill>
              </a:rPr>
              <a:t> h</a:t>
            </a:r>
            <a:endParaRPr lang="en-US" dirty="0">
              <a:solidFill>
                <a:schemeClr val="bg1"/>
              </a:solidFill>
            </a:endParaRPr>
          </a:p>
        </p:txBody>
      </p:sp>
      <p:sp>
        <p:nvSpPr>
          <p:cNvPr id="7" name="pole tekstowe 6"/>
          <p:cNvSpPr txBox="1"/>
          <p:nvPr/>
        </p:nvSpPr>
        <p:spPr>
          <a:xfrm>
            <a:off x="3520368" y="1692380"/>
            <a:ext cx="1224136" cy="369332"/>
          </a:xfrm>
          <a:prstGeom prst="rect">
            <a:avLst/>
          </a:prstGeom>
          <a:noFill/>
        </p:spPr>
        <p:txBody>
          <a:bodyPr wrap="square" rtlCol="0">
            <a:spAutoFit/>
          </a:bodyPr>
          <a:lstStyle/>
          <a:p>
            <a:r>
              <a:rPr lang="pl-PL" dirty="0" smtClean="0">
                <a:solidFill>
                  <a:schemeClr val="bg1"/>
                </a:solidFill>
              </a:rPr>
              <a:t>12:00</a:t>
            </a:r>
            <a:endParaRPr lang="en-US" dirty="0">
              <a:solidFill>
                <a:schemeClr val="bg1"/>
              </a:solidFill>
            </a:endParaRPr>
          </a:p>
        </p:txBody>
      </p:sp>
      <p:sp>
        <p:nvSpPr>
          <p:cNvPr id="8" name="pole tekstowe 7"/>
          <p:cNvSpPr txBox="1"/>
          <p:nvPr/>
        </p:nvSpPr>
        <p:spPr>
          <a:xfrm>
            <a:off x="7767640" y="1679546"/>
            <a:ext cx="1224136" cy="369332"/>
          </a:xfrm>
          <a:prstGeom prst="rect">
            <a:avLst/>
          </a:prstGeom>
          <a:noFill/>
        </p:spPr>
        <p:txBody>
          <a:bodyPr wrap="square" rtlCol="0">
            <a:spAutoFit/>
          </a:bodyPr>
          <a:lstStyle/>
          <a:p>
            <a:r>
              <a:rPr lang="pl-PL" dirty="0" smtClean="0">
                <a:solidFill>
                  <a:schemeClr val="bg1"/>
                </a:solidFill>
              </a:rPr>
              <a:t>2 h</a:t>
            </a:r>
            <a:endParaRPr lang="en-US" dirty="0">
              <a:solidFill>
                <a:schemeClr val="bg1"/>
              </a:solidFill>
            </a:endParaRPr>
          </a:p>
        </p:txBody>
      </p:sp>
      <p:sp>
        <p:nvSpPr>
          <p:cNvPr id="9" name="pole tekstowe 8"/>
          <p:cNvSpPr txBox="1"/>
          <p:nvPr/>
        </p:nvSpPr>
        <p:spPr>
          <a:xfrm>
            <a:off x="3520368" y="2100256"/>
            <a:ext cx="1224136" cy="369332"/>
          </a:xfrm>
          <a:prstGeom prst="rect">
            <a:avLst/>
          </a:prstGeom>
          <a:noFill/>
        </p:spPr>
        <p:txBody>
          <a:bodyPr wrap="square" rtlCol="0">
            <a:spAutoFit/>
          </a:bodyPr>
          <a:lstStyle/>
          <a:p>
            <a:r>
              <a:rPr lang="pl-PL" dirty="0" smtClean="0">
                <a:solidFill>
                  <a:schemeClr val="bg1"/>
                </a:solidFill>
              </a:rPr>
              <a:t>11:00</a:t>
            </a:r>
            <a:endParaRPr lang="en-US" dirty="0">
              <a:solidFill>
                <a:schemeClr val="bg1"/>
              </a:solidFill>
            </a:endParaRPr>
          </a:p>
        </p:txBody>
      </p:sp>
      <p:sp>
        <p:nvSpPr>
          <p:cNvPr id="10" name="pole tekstowe 9"/>
          <p:cNvSpPr txBox="1"/>
          <p:nvPr/>
        </p:nvSpPr>
        <p:spPr>
          <a:xfrm>
            <a:off x="5245128" y="2100256"/>
            <a:ext cx="1224136" cy="369332"/>
          </a:xfrm>
          <a:prstGeom prst="rect">
            <a:avLst/>
          </a:prstGeom>
          <a:noFill/>
        </p:spPr>
        <p:txBody>
          <a:bodyPr wrap="square" rtlCol="0">
            <a:spAutoFit/>
          </a:bodyPr>
          <a:lstStyle/>
          <a:p>
            <a:r>
              <a:rPr lang="pl-PL" dirty="0" smtClean="0">
                <a:solidFill>
                  <a:schemeClr val="bg1"/>
                </a:solidFill>
              </a:rPr>
              <a:t>13:00</a:t>
            </a:r>
            <a:endParaRPr lang="en-US" dirty="0">
              <a:solidFill>
                <a:schemeClr val="bg1"/>
              </a:solidFill>
            </a:endParaRPr>
          </a:p>
        </p:txBody>
      </p:sp>
      <p:sp>
        <p:nvSpPr>
          <p:cNvPr id="11" name="pole tekstowe 10"/>
          <p:cNvSpPr txBox="1"/>
          <p:nvPr/>
        </p:nvSpPr>
        <p:spPr>
          <a:xfrm>
            <a:off x="7767640" y="2100256"/>
            <a:ext cx="1224136" cy="369332"/>
          </a:xfrm>
          <a:prstGeom prst="rect">
            <a:avLst/>
          </a:prstGeom>
          <a:noFill/>
        </p:spPr>
        <p:txBody>
          <a:bodyPr wrap="square" rtlCol="0">
            <a:spAutoFit/>
          </a:bodyPr>
          <a:lstStyle/>
          <a:p>
            <a:r>
              <a:rPr lang="pl-PL" dirty="0">
                <a:solidFill>
                  <a:schemeClr val="bg1"/>
                </a:solidFill>
              </a:rPr>
              <a:t>2</a:t>
            </a:r>
            <a:r>
              <a:rPr lang="pl-PL" dirty="0" smtClean="0">
                <a:solidFill>
                  <a:schemeClr val="bg1"/>
                </a:solidFill>
              </a:rPr>
              <a:t> h</a:t>
            </a:r>
            <a:endParaRPr lang="en-US" dirty="0">
              <a:solidFill>
                <a:schemeClr val="bg1"/>
              </a:solidFill>
            </a:endParaRPr>
          </a:p>
        </p:txBody>
      </p:sp>
      <p:sp>
        <p:nvSpPr>
          <p:cNvPr id="12" name="pole tekstowe 11"/>
          <p:cNvSpPr txBox="1"/>
          <p:nvPr/>
        </p:nvSpPr>
        <p:spPr>
          <a:xfrm>
            <a:off x="3515800" y="2452024"/>
            <a:ext cx="1224136" cy="369332"/>
          </a:xfrm>
          <a:prstGeom prst="rect">
            <a:avLst/>
          </a:prstGeom>
          <a:noFill/>
        </p:spPr>
        <p:txBody>
          <a:bodyPr wrap="square" rtlCol="0">
            <a:spAutoFit/>
          </a:bodyPr>
          <a:lstStyle/>
          <a:p>
            <a:r>
              <a:rPr lang="pl-PL" dirty="0" smtClean="0">
                <a:solidFill>
                  <a:schemeClr val="bg1"/>
                </a:solidFill>
              </a:rPr>
              <a:t>14:00</a:t>
            </a:r>
            <a:endParaRPr lang="en-US" dirty="0">
              <a:solidFill>
                <a:schemeClr val="bg1"/>
              </a:solidFill>
            </a:endParaRPr>
          </a:p>
        </p:txBody>
      </p:sp>
      <p:sp>
        <p:nvSpPr>
          <p:cNvPr id="13" name="pole tekstowe 12"/>
          <p:cNvSpPr txBox="1"/>
          <p:nvPr/>
        </p:nvSpPr>
        <p:spPr>
          <a:xfrm>
            <a:off x="5245128" y="2452024"/>
            <a:ext cx="1224136" cy="369332"/>
          </a:xfrm>
          <a:prstGeom prst="rect">
            <a:avLst/>
          </a:prstGeom>
          <a:noFill/>
        </p:spPr>
        <p:txBody>
          <a:bodyPr wrap="square" rtlCol="0">
            <a:spAutoFit/>
          </a:bodyPr>
          <a:lstStyle/>
          <a:p>
            <a:r>
              <a:rPr lang="pl-PL" dirty="0" smtClean="0">
                <a:solidFill>
                  <a:schemeClr val="bg1"/>
                </a:solidFill>
              </a:rPr>
              <a:t>17:00</a:t>
            </a:r>
            <a:endParaRPr lang="en-US" dirty="0">
              <a:solidFill>
                <a:schemeClr val="bg1"/>
              </a:solidFill>
            </a:endParaRPr>
          </a:p>
        </p:txBody>
      </p:sp>
      <p:sp>
        <p:nvSpPr>
          <p:cNvPr id="14" name="pole tekstowe 13"/>
          <p:cNvSpPr txBox="1"/>
          <p:nvPr/>
        </p:nvSpPr>
        <p:spPr>
          <a:xfrm>
            <a:off x="7765408" y="2452024"/>
            <a:ext cx="1224136" cy="369332"/>
          </a:xfrm>
          <a:prstGeom prst="rect">
            <a:avLst/>
          </a:prstGeom>
          <a:noFill/>
        </p:spPr>
        <p:txBody>
          <a:bodyPr wrap="square" rtlCol="0">
            <a:spAutoFit/>
          </a:bodyPr>
          <a:lstStyle/>
          <a:p>
            <a:r>
              <a:rPr lang="pl-PL" dirty="0" smtClean="0">
                <a:solidFill>
                  <a:schemeClr val="bg1"/>
                </a:solidFill>
              </a:rPr>
              <a:t>3 h</a:t>
            </a:r>
            <a:endParaRPr lang="en-US" dirty="0">
              <a:solidFill>
                <a:schemeClr val="bg1"/>
              </a:solidFill>
            </a:endParaRPr>
          </a:p>
        </p:txBody>
      </p:sp>
      <p:sp>
        <p:nvSpPr>
          <p:cNvPr id="15" name="pole tekstowe 14"/>
          <p:cNvSpPr txBox="1"/>
          <p:nvPr/>
        </p:nvSpPr>
        <p:spPr>
          <a:xfrm>
            <a:off x="2004768" y="3586088"/>
            <a:ext cx="4824536" cy="369332"/>
          </a:xfrm>
          <a:prstGeom prst="rect">
            <a:avLst/>
          </a:prstGeom>
          <a:noFill/>
        </p:spPr>
        <p:txBody>
          <a:bodyPr wrap="square" rtlCol="0">
            <a:spAutoFit/>
          </a:bodyPr>
          <a:lstStyle/>
          <a:p>
            <a:r>
              <a:rPr lang="pl-PL" dirty="0" smtClean="0">
                <a:solidFill>
                  <a:schemeClr val="bg1"/>
                </a:solidFill>
              </a:rPr>
              <a:t>P={ film 3, film 4 }</a:t>
            </a:r>
            <a:endParaRPr lang="en-US" dirty="0">
              <a:solidFill>
                <a:schemeClr val="bg1"/>
              </a:solidFill>
            </a:endParaRPr>
          </a:p>
        </p:txBody>
      </p:sp>
      <p:sp>
        <p:nvSpPr>
          <p:cNvPr id="16" name="pole tekstowe 15"/>
          <p:cNvSpPr txBox="1"/>
          <p:nvPr/>
        </p:nvSpPr>
        <p:spPr>
          <a:xfrm>
            <a:off x="2004768" y="4810224"/>
            <a:ext cx="4824536" cy="369332"/>
          </a:xfrm>
          <a:prstGeom prst="rect">
            <a:avLst/>
          </a:prstGeom>
          <a:noFill/>
        </p:spPr>
        <p:txBody>
          <a:bodyPr wrap="square" rtlCol="0">
            <a:spAutoFit/>
          </a:bodyPr>
          <a:lstStyle/>
          <a:p>
            <a:r>
              <a:rPr lang="pl-PL" dirty="0" smtClean="0">
                <a:solidFill>
                  <a:schemeClr val="bg1"/>
                </a:solidFill>
              </a:rPr>
              <a:t>P={ film 1, film 2, film 4 }</a:t>
            </a:r>
            <a:endParaRPr lang="en-US" dirty="0">
              <a:solidFill>
                <a:schemeClr val="bg1"/>
              </a:solidFill>
            </a:endParaRPr>
          </a:p>
        </p:txBody>
      </p:sp>
      <p:sp>
        <p:nvSpPr>
          <p:cNvPr id="30" name="pole tekstowe 29"/>
          <p:cNvSpPr txBox="1"/>
          <p:nvPr/>
        </p:nvSpPr>
        <p:spPr>
          <a:xfrm>
            <a:off x="5245128" y="1692380"/>
            <a:ext cx="1224136" cy="369332"/>
          </a:xfrm>
          <a:prstGeom prst="rect">
            <a:avLst/>
          </a:prstGeom>
          <a:noFill/>
        </p:spPr>
        <p:txBody>
          <a:bodyPr wrap="square" rtlCol="0">
            <a:spAutoFit/>
          </a:bodyPr>
          <a:lstStyle/>
          <a:p>
            <a:r>
              <a:rPr lang="pl-PL" dirty="0" smtClean="0">
                <a:solidFill>
                  <a:schemeClr val="bg1"/>
                </a:solidFill>
              </a:rPr>
              <a:t>14:00</a:t>
            </a:r>
            <a:endParaRPr lang="en-US" dirty="0">
              <a:solidFill>
                <a:schemeClr val="bg1"/>
              </a:solidFill>
            </a:endParaRPr>
          </a:p>
        </p:txBody>
      </p:sp>
    </p:spTree>
    <p:extLst>
      <p:ext uri="{BB962C8B-B14F-4D97-AF65-F5344CB8AC3E}">
        <p14:creationId xmlns:p14="http://schemas.microsoft.com/office/powerpoint/2010/main" val="406147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000"/>
                                        <p:tgtEl>
                                          <p:spTgt spid="30"/>
                                        </p:tgtEl>
                                      </p:cBhvr>
                                    </p:animEffect>
                                    <p:anim calcmode="lin" valueType="num">
                                      <p:cBhvr>
                                        <p:cTn id="30" dur="1000" fill="hold"/>
                                        <p:tgtEl>
                                          <p:spTgt spid="30"/>
                                        </p:tgtEl>
                                        <p:attrNameLst>
                                          <p:attrName>ppt_x</p:attrName>
                                        </p:attrNameLst>
                                      </p:cBhvr>
                                      <p:tavLst>
                                        <p:tav tm="0">
                                          <p:val>
                                            <p:strVal val="#ppt_x"/>
                                          </p:val>
                                        </p:tav>
                                        <p:tav tm="100000">
                                          <p:val>
                                            <p:strVal val="#ppt_x"/>
                                          </p:val>
                                        </p:tav>
                                      </p:tavLst>
                                    </p:anim>
                                    <p:anim calcmode="lin" valueType="num">
                                      <p:cBhvr>
                                        <p:cTn id="31" dur="1000" fill="hold"/>
                                        <p:tgtEl>
                                          <p:spTgt spid="3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anim calcmode="lin" valueType="num">
                                      <p:cBhvr>
                                        <p:cTn id="64" dur="1000" fill="hold"/>
                                        <p:tgtEl>
                                          <p:spTgt spid="13"/>
                                        </p:tgtEl>
                                        <p:attrNameLst>
                                          <p:attrName>ppt_x</p:attrName>
                                        </p:attrNameLst>
                                      </p:cBhvr>
                                      <p:tavLst>
                                        <p:tav tm="0">
                                          <p:val>
                                            <p:strVal val="#ppt_x"/>
                                          </p:val>
                                        </p:tav>
                                        <p:tav tm="100000">
                                          <p:val>
                                            <p:strVal val="#ppt_x"/>
                                          </p:val>
                                        </p:tav>
                                      </p:tavLst>
                                    </p:anim>
                                    <p:anim calcmode="lin" valueType="num">
                                      <p:cBhvr>
                                        <p:cTn id="65" dur="1000" fill="hold"/>
                                        <p:tgtEl>
                                          <p:spTgt spid="1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anim calcmode="lin" valueType="num">
                                      <p:cBhvr>
                                        <p:cTn id="69" dur="1000" fill="hold"/>
                                        <p:tgtEl>
                                          <p:spTgt spid="14"/>
                                        </p:tgtEl>
                                        <p:attrNameLst>
                                          <p:attrName>ppt_x</p:attrName>
                                        </p:attrNameLst>
                                      </p:cBhvr>
                                      <p:tavLst>
                                        <p:tav tm="0">
                                          <p:val>
                                            <p:strVal val="#ppt_x"/>
                                          </p:val>
                                        </p:tav>
                                        <p:tav tm="100000">
                                          <p:val>
                                            <p:strVal val="#ppt_x"/>
                                          </p:val>
                                        </p:tav>
                                      </p:tavLst>
                                    </p:anim>
                                    <p:anim calcmode="lin" valueType="num">
                                      <p:cBhvr>
                                        <p:cTn id="7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ppt_x"/>
                                          </p:val>
                                        </p:tav>
                                        <p:tav tm="100000">
                                          <p:val>
                                            <p:strVal val="#ppt_x"/>
                                          </p:val>
                                        </p:tav>
                                      </p:tavLst>
                                    </p:anim>
                                    <p:anim calcmode="lin" valueType="num">
                                      <p:cBhvr additive="base">
                                        <p:cTn id="7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ppt_x"/>
                                          </p:val>
                                        </p:tav>
                                        <p:tav tm="100000">
                                          <p:val>
                                            <p:strVal val="#ppt_x"/>
                                          </p:val>
                                        </p:tav>
                                      </p:tavLst>
                                    </p:anim>
                                    <p:anim calcmode="lin" valueType="num">
                                      <p:cBhvr additive="base">
                                        <p:cTn id="8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701" y="5733255"/>
            <a:ext cx="8847961" cy="952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338" y="188640"/>
            <a:ext cx="8833324" cy="5117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ole tekstowe 3"/>
          <p:cNvSpPr txBox="1"/>
          <p:nvPr/>
        </p:nvSpPr>
        <p:spPr>
          <a:xfrm>
            <a:off x="3489814" y="1261912"/>
            <a:ext cx="1224136" cy="369332"/>
          </a:xfrm>
          <a:prstGeom prst="rect">
            <a:avLst/>
          </a:prstGeom>
          <a:noFill/>
        </p:spPr>
        <p:txBody>
          <a:bodyPr wrap="square" rtlCol="0">
            <a:spAutoFit/>
          </a:bodyPr>
          <a:lstStyle/>
          <a:p>
            <a:r>
              <a:rPr lang="pl-PL" dirty="0" smtClean="0">
                <a:solidFill>
                  <a:schemeClr val="bg1"/>
                </a:solidFill>
              </a:rPr>
              <a:t>9:00</a:t>
            </a:r>
            <a:endParaRPr lang="en-US" dirty="0">
              <a:solidFill>
                <a:schemeClr val="bg1"/>
              </a:solidFill>
            </a:endParaRPr>
          </a:p>
        </p:txBody>
      </p:sp>
      <p:sp>
        <p:nvSpPr>
          <p:cNvPr id="5" name="pole tekstowe 4"/>
          <p:cNvSpPr txBox="1"/>
          <p:nvPr/>
        </p:nvSpPr>
        <p:spPr>
          <a:xfrm>
            <a:off x="5214574" y="1261912"/>
            <a:ext cx="1224136" cy="369332"/>
          </a:xfrm>
          <a:prstGeom prst="rect">
            <a:avLst/>
          </a:prstGeom>
          <a:noFill/>
        </p:spPr>
        <p:txBody>
          <a:bodyPr wrap="square" rtlCol="0">
            <a:spAutoFit/>
          </a:bodyPr>
          <a:lstStyle/>
          <a:p>
            <a:r>
              <a:rPr lang="pl-PL" dirty="0" smtClean="0">
                <a:solidFill>
                  <a:schemeClr val="bg1"/>
                </a:solidFill>
              </a:rPr>
              <a:t>13:00</a:t>
            </a:r>
            <a:endParaRPr lang="en-US" dirty="0">
              <a:solidFill>
                <a:schemeClr val="bg1"/>
              </a:solidFill>
            </a:endParaRPr>
          </a:p>
        </p:txBody>
      </p:sp>
      <p:sp>
        <p:nvSpPr>
          <p:cNvPr id="6" name="pole tekstowe 5"/>
          <p:cNvSpPr txBox="1"/>
          <p:nvPr/>
        </p:nvSpPr>
        <p:spPr>
          <a:xfrm>
            <a:off x="7734854" y="1261912"/>
            <a:ext cx="1224136" cy="369332"/>
          </a:xfrm>
          <a:prstGeom prst="rect">
            <a:avLst/>
          </a:prstGeom>
          <a:noFill/>
        </p:spPr>
        <p:txBody>
          <a:bodyPr wrap="square" rtlCol="0">
            <a:spAutoFit/>
          </a:bodyPr>
          <a:lstStyle/>
          <a:p>
            <a:r>
              <a:rPr lang="pl-PL" dirty="0" smtClean="0">
                <a:solidFill>
                  <a:schemeClr val="bg1"/>
                </a:solidFill>
              </a:rPr>
              <a:t>4 h</a:t>
            </a:r>
            <a:endParaRPr lang="en-US" dirty="0">
              <a:solidFill>
                <a:schemeClr val="bg1"/>
              </a:solidFill>
            </a:endParaRPr>
          </a:p>
        </p:txBody>
      </p:sp>
      <p:sp>
        <p:nvSpPr>
          <p:cNvPr id="7" name="pole tekstowe 6"/>
          <p:cNvSpPr txBox="1"/>
          <p:nvPr/>
        </p:nvSpPr>
        <p:spPr>
          <a:xfrm>
            <a:off x="3489814" y="1605646"/>
            <a:ext cx="1224136" cy="369332"/>
          </a:xfrm>
          <a:prstGeom prst="rect">
            <a:avLst/>
          </a:prstGeom>
          <a:noFill/>
        </p:spPr>
        <p:txBody>
          <a:bodyPr wrap="square" rtlCol="0">
            <a:spAutoFit/>
          </a:bodyPr>
          <a:lstStyle/>
          <a:p>
            <a:r>
              <a:rPr lang="pl-PL" dirty="0" smtClean="0">
                <a:solidFill>
                  <a:schemeClr val="bg1"/>
                </a:solidFill>
              </a:rPr>
              <a:t>14:00</a:t>
            </a:r>
            <a:endParaRPr lang="en-US" dirty="0">
              <a:solidFill>
                <a:schemeClr val="bg1"/>
              </a:solidFill>
            </a:endParaRPr>
          </a:p>
        </p:txBody>
      </p:sp>
      <p:sp>
        <p:nvSpPr>
          <p:cNvPr id="8" name="pole tekstowe 7"/>
          <p:cNvSpPr txBox="1"/>
          <p:nvPr/>
        </p:nvSpPr>
        <p:spPr>
          <a:xfrm>
            <a:off x="7737086" y="1592812"/>
            <a:ext cx="1224136" cy="369332"/>
          </a:xfrm>
          <a:prstGeom prst="rect">
            <a:avLst/>
          </a:prstGeom>
          <a:noFill/>
        </p:spPr>
        <p:txBody>
          <a:bodyPr wrap="square" rtlCol="0">
            <a:spAutoFit/>
          </a:bodyPr>
          <a:lstStyle/>
          <a:p>
            <a:r>
              <a:rPr lang="pl-PL" dirty="0">
                <a:solidFill>
                  <a:schemeClr val="bg1"/>
                </a:solidFill>
              </a:rPr>
              <a:t>1</a:t>
            </a:r>
            <a:r>
              <a:rPr lang="pl-PL" dirty="0" smtClean="0">
                <a:solidFill>
                  <a:schemeClr val="bg1"/>
                </a:solidFill>
              </a:rPr>
              <a:t> h</a:t>
            </a:r>
            <a:endParaRPr lang="en-US" dirty="0">
              <a:solidFill>
                <a:schemeClr val="bg1"/>
              </a:solidFill>
            </a:endParaRPr>
          </a:p>
        </p:txBody>
      </p:sp>
      <p:sp>
        <p:nvSpPr>
          <p:cNvPr id="9" name="pole tekstowe 8"/>
          <p:cNvSpPr txBox="1"/>
          <p:nvPr/>
        </p:nvSpPr>
        <p:spPr>
          <a:xfrm>
            <a:off x="3489814" y="2013522"/>
            <a:ext cx="1224136" cy="369332"/>
          </a:xfrm>
          <a:prstGeom prst="rect">
            <a:avLst/>
          </a:prstGeom>
          <a:noFill/>
        </p:spPr>
        <p:txBody>
          <a:bodyPr wrap="square" rtlCol="0">
            <a:spAutoFit/>
          </a:bodyPr>
          <a:lstStyle/>
          <a:p>
            <a:r>
              <a:rPr lang="pl-PL" dirty="0" smtClean="0">
                <a:solidFill>
                  <a:schemeClr val="bg1"/>
                </a:solidFill>
              </a:rPr>
              <a:t>10:00</a:t>
            </a:r>
            <a:endParaRPr lang="en-US" dirty="0">
              <a:solidFill>
                <a:schemeClr val="bg1"/>
              </a:solidFill>
            </a:endParaRPr>
          </a:p>
        </p:txBody>
      </p:sp>
      <p:sp>
        <p:nvSpPr>
          <p:cNvPr id="10" name="pole tekstowe 9"/>
          <p:cNvSpPr txBox="1"/>
          <p:nvPr/>
        </p:nvSpPr>
        <p:spPr>
          <a:xfrm>
            <a:off x="5214574" y="2013522"/>
            <a:ext cx="1224136" cy="369332"/>
          </a:xfrm>
          <a:prstGeom prst="rect">
            <a:avLst/>
          </a:prstGeom>
          <a:noFill/>
        </p:spPr>
        <p:txBody>
          <a:bodyPr wrap="square" rtlCol="0">
            <a:spAutoFit/>
          </a:bodyPr>
          <a:lstStyle/>
          <a:p>
            <a:r>
              <a:rPr lang="pl-PL" dirty="0" smtClean="0">
                <a:solidFill>
                  <a:schemeClr val="bg1"/>
                </a:solidFill>
              </a:rPr>
              <a:t>11:00</a:t>
            </a:r>
            <a:endParaRPr lang="en-US" dirty="0">
              <a:solidFill>
                <a:schemeClr val="bg1"/>
              </a:solidFill>
            </a:endParaRPr>
          </a:p>
        </p:txBody>
      </p:sp>
      <p:sp>
        <p:nvSpPr>
          <p:cNvPr id="11" name="pole tekstowe 10"/>
          <p:cNvSpPr txBox="1"/>
          <p:nvPr/>
        </p:nvSpPr>
        <p:spPr>
          <a:xfrm>
            <a:off x="7737086" y="2013522"/>
            <a:ext cx="1224136" cy="369332"/>
          </a:xfrm>
          <a:prstGeom prst="rect">
            <a:avLst/>
          </a:prstGeom>
          <a:noFill/>
        </p:spPr>
        <p:txBody>
          <a:bodyPr wrap="square" rtlCol="0">
            <a:spAutoFit/>
          </a:bodyPr>
          <a:lstStyle/>
          <a:p>
            <a:r>
              <a:rPr lang="pl-PL" dirty="0" smtClean="0">
                <a:solidFill>
                  <a:schemeClr val="bg1"/>
                </a:solidFill>
              </a:rPr>
              <a:t>1 h</a:t>
            </a:r>
            <a:endParaRPr lang="en-US" dirty="0">
              <a:solidFill>
                <a:schemeClr val="bg1"/>
              </a:solidFill>
            </a:endParaRPr>
          </a:p>
        </p:txBody>
      </p:sp>
      <p:sp>
        <p:nvSpPr>
          <p:cNvPr id="12" name="pole tekstowe 11"/>
          <p:cNvSpPr txBox="1"/>
          <p:nvPr/>
        </p:nvSpPr>
        <p:spPr>
          <a:xfrm>
            <a:off x="3485246" y="2365290"/>
            <a:ext cx="1224136" cy="369332"/>
          </a:xfrm>
          <a:prstGeom prst="rect">
            <a:avLst/>
          </a:prstGeom>
          <a:noFill/>
        </p:spPr>
        <p:txBody>
          <a:bodyPr wrap="square" rtlCol="0">
            <a:spAutoFit/>
          </a:bodyPr>
          <a:lstStyle/>
          <a:p>
            <a:r>
              <a:rPr lang="pl-PL" dirty="0" smtClean="0">
                <a:solidFill>
                  <a:schemeClr val="bg1"/>
                </a:solidFill>
              </a:rPr>
              <a:t>12:00</a:t>
            </a:r>
            <a:endParaRPr lang="en-US" dirty="0">
              <a:solidFill>
                <a:schemeClr val="bg1"/>
              </a:solidFill>
            </a:endParaRPr>
          </a:p>
        </p:txBody>
      </p:sp>
      <p:sp>
        <p:nvSpPr>
          <p:cNvPr id="13" name="pole tekstowe 12"/>
          <p:cNvSpPr txBox="1"/>
          <p:nvPr/>
        </p:nvSpPr>
        <p:spPr>
          <a:xfrm>
            <a:off x="5214574" y="2365290"/>
            <a:ext cx="1224136" cy="369332"/>
          </a:xfrm>
          <a:prstGeom prst="rect">
            <a:avLst/>
          </a:prstGeom>
          <a:noFill/>
        </p:spPr>
        <p:txBody>
          <a:bodyPr wrap="square" rtlCol="0">
            <a:spAutoFit/>
          </a:bodyPr>
          <a:lstStyle/>
          <a:p>
            <a:r>
              <a:rPr lang="pl-PL" dirty="0" smtClean="0">
                <a:solidFill>
                  <a:schemeClr val="bg1"/>
                </a:solidFill>
              </a:rPr>
              <a:t>14:00</a:t>
            </a:r>
            <a:endParaRPr lang="en-US" dirty="0">
              <a:solidFill>
                <a:schemeClr val="bg1"/>
              </a:solidFill>
            </a:endParaRPr>
          </a:p>
        </p:txBody>
      </p:sp>
      <p:sp>
        <p:nvSpPr>
          <p:cNvPr id="14" name="pole tekstowe 13"/>
          <p:cNvSpPr txBox="1"/>
          <p:nvPr/>
        </p:nvSpPr>
        <p:spPr>
          <a:xfrm>
            <a:off x="7734854" y="2365290"/>
            <a:ext cx="1224136" cy="369332"/>
          </a:xfrm>
          <a:prstGeom prst="rect">
            <a:avLst/>
          </a:prstGeom>
          <a:noFill/>
        </p:spPr>
        <p:txBody>
          <a:bodyPr wrap="square" rtlCol="0">
            <a:spAutoFit/>
          </a:bodyPr>
          <a:lstStyle/>
          <a:p>
            <a:r>
              <a:rPr lang="pl-PL" dirty="0">
                <a:solidFill>
                  <a:schemeClr val="bg1"/>
                </a:solidFill>
              </a:rPr>
              <a:t>2</a:t>
            </a:r>
            <a:r>
              <a:rPr lang="pl-PL" dirty="0" smtClean="0">
                <a:solidFill>
                  <a:schemeClr val="bg1"/>
                </a:solidFill>
              </a:rPr>
              <a:t> h</a:t>
            </a:r>
            <a:endParaRPr lang="en-US" dirty="0">
              <a:solidFill>
                <a:schemeClr val="bg1"/>
              </a:solidFill>
            </a:endParaRPr>
          </a:p>
        </p:txBody>
      </p:sp>
      <p:sp>
        <p:nvSpPr>
          <p:cNvPr id="15" name="pole tekstowe 14"/>
          <p:cNvSpPr txBox="1"/>
          <p:nvPr/>
        </p:nvSpPr>
        <p:spPr>
          <a:xfrm>
            <a:off x="1974214" y="3499354"/>
            <a:ext cx="4824536" cy="369332"/>
          </a:xfrm>
          <a:prstGeom prst="rect">
            <a:avLst/>
          </a:prstGeom>
          <a:noFill/>
        </p:spPr>
        <p:txBody>
          <a:bodyPr wrap="square" rtlCol="0">
            <a:spAutoFit/>
          </a:bodyPr>
          <a:lstStyle/>
          <a:p>
            <a:r>
              <a:rPr lang="pl-PL" dirty="0" smtClean="0">
                <a:solidFill>
                  <a:schemeClr val="bg1"/>
                </a:solidFill>
              </a:rPr>
              <a:t>P={ film 1, film 2 }</a:t>
            </a:r>
            <a:endParaRPr lang="en-US" dirty="0">
              <a:solidFill>
                <a:schemeClr val="bg1"/>
              </a:solidFill>
            </a:endParaRPr>
          </a:p>
        </p:txBody>
      </p:sp>
      <p:sp>
        <p:nvSpPr>
          <p:cNvPr id="16" name="pole tekstowe 15"/>
          <p:cNvSpPr txBox="1"/>
          <p:nvPr/>
        </p:nvSpPr>
        <p:spPr>
          <a:xfrm>
            <a:off x="1974214" y="4723490"/>
            <a:ext cx="4824536" cy="369332"/>
          </a:xfrm>
          <a:prstGeom prst="rect">
            <a:avLst/>
          </a:prstGeom>
          <a:noFill/>
        </p:spPr>
        <p:txBody>
          <a:bodyPr wrap="square" rtlCol="0">
            <a:spAutoFit/>
          </a:bodyPr>
          <a:lstStyle/>
          <a:p>
            <a:r>
              <a:rPr lang="pl-PL" dirty="0" smtClean="0">
                <a:solidFill>
                  <a:schemeClr val="bg1"/>
                </a:solidFill>
              </a:rPr>
              <a:t>P={ film 3, film 4, film 2 }</a:t>
            </a:r>
            <a:endParaRPr lang="en-US" dirty="0">
              <a:solidFill>
                <a:schemeClr val="bg1"/>
              </a:solidFill>
            </a:endParaRPr>
          </a:p>
        </p:txBody>
      </p:sp>
      <p:sp>
        <p:nvSpPr>
          <p:cNvPr id="17" name="pole tekstowe 16"/>
          <p:cNvSpPr txBox="1"/>
          <p:nvPr/>
        </p:nvSpPr>
        <p:spPr>
          <a:xfrm>
            <a:off x="5214574" y="1605646"/>
            <a:ext cx="1224136" cy="369332"/>
          </a:xfrm>
          <a:prstGeom prst="rect">
            <a:avLst/>
          </a:prstGeom>
          <a:noFill/>
        </p:spPr>
        <p:txBody>
          <a:bodyPr wrap="square" rtlCol="0">
            <a:spAutoFit/>
          </a:bodyPr>
          <a:lstStyle/>
          <a:p>
            <a:r>
              <a:rPr lang="pl-PL" dirty="0" smtClean="0">
                <a:solidFill>
                  <a:schemeClr val="bg1"/>
                </a:solidFill>
              </a:rPr>
              <a:t>15:00</a:t>
            </a:r>
            <a:endParaRPr lang="en-US" dirty="0">
              <a:solidFill>
                <a:schemeClr val="bg1"/>
              </a:solidFill>
            </a:endParaRPr>
          </a:p>
        </p:txBody>
      </p:sp>
    </p:spTree>
    <p:extLst>
      <p:ext uri="{BB962C8B-B14F-4D97-AF65-F5344CB8AC3E}">
        <p14:creationId xmlns:p14="http://schemas.microsoft.com/office/powerpoint/2010/main" val="233793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1000"/>
                                        <p:tgtEl>
                                          <p:spTgt spid="7"/>
                                        </p:tgtEl>
                                      </p:cBhvr>
                                    </p:animEffect>
                                    <p:anim calcmode="lin" valueType="num">
                                      <p:cBhvr>
                                        <p:cTn id="59" dur="1000" fill="hold"/>
                                        <p:tgtEl>
                                          <p:spTgt spid="7"/>
                                        </p:tgtEl>
                                        <p:attrNameLst>
                                          <p:attrName>ppt_x</p:attrName>
                                        </p:attrNameLst>
                                      </p:cBhvr>
                                      <p:tavLst>
                                        <p:tav tm="0">
                                          <p:val>
                                            <p:strVal val="#ppt_x"/>
                                          </p:val>
                                        </p:tav>
                                        <p:tav tm="100000">
                                          <p:val>
                                            <p:strVal val="#ppt_x"/>
                                          </p:val>
                                        </p:tav>
                                      </p:tavLst>
                                    </p:anim>
                                    <p:anim calcmode="lin" valueType="num">
                                      <p:cBhvr>
                                        <p:cTn id="60" dur="1000" fill="hold"/>
                                        <p:tgtEl>
                                          <p:spTgt spid="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1000"/>
                                        <p:tgtEl>
                                          <p:spTgt spid="8"/>
                                        </p:tgtEl>
                                      </p:cBhvr>
                                    </p:animEffect>
                                    <p:anim calcmode="lin" valueType="num">
                                      <p:cBhvr>
                                        <p:cTn id="69" dur="1000" fill="hold"/>
                                        <p:tgtEl>
                                          <p:spTgt spid="8"/>
                                        </p:tgtEl>
                                        <p:attrNameLst>
                                          <p:attrName>ppt_x</p:attrName>
                                        </p:attrNameLst>
                                      </p:cBhvr>
                                      <p:tavLst>
                                        <p:tav tm="0">
                                          <p:val>
                                            <p:strVal val="#ppt_x"/>
                                          </p:val>
                                        </p:tav>
                                        <p:tav tm="100000">
                                          <p:val>
                                            <p:strVal val="#ppt_x"/>
                                          </p:val>
                                        </p:tav>
                                      </p:tavLst>
                                    </p:anim>
                                    <p:anim calcmode="lin" valueType="num">
                                      <p:cBhvr>
                                        <p:cTn id="7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ppt_x"/>
                                          </p:val>
                                        </p:tav>
                                        <p:tav tm="100000">
                                          <p:val>
                                            <p:strVal val="#ppt_x"/>
                                          </p:val>
                                        </p:tav>
                                      </p:tavLst>
                                    </p:anim>
                                    <p:anim calcmode="lin" valueType="num">
                                      <p:cBhvr additive="base">
                                        <p:cTn id="7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ppt_x"/>
                                          </p:val>
                                        </p:tav>
                                        <p:tav tm="100000">
                                          <p:val>
                                            <p:strVal val="#ppt_x"/>
                                          </p:val>
                                        </p:tav>
                                      </p:tavLst>
                                    </p:anim>
                                    <p:anim calcmode="lin" valueType="num">
                                      <p:cBhvr additive="base">
                                        <p:cTn id="8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2857500"/>
            <a:ext cx="7305675"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268760"/>
            <a:ext cx="7277100"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2" name="pole tekstowe 1"/>
              <p:cNvSpPr txBox="1"/>
              <p:nvPr/>
            </p:nvSpPr>
            <p:spPr>
              <a:xfrm>
                <a:off x="112267" y="3429000"/>
                <a:ext cx="7412061" cy="40600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l-PL" b="0" i="1" smtClean="0">
                              <a:latin typeface="Cambria Math"/>
                            </a:rPr>
                          </m:ctrlPr>
                        </m:sSubPr>
                        <m:e>
                          <m:r>
                            <a:rPr lang="pl-PL" b="0" i="1" smtClean="0">
                              <a:latin typeface="Cambria Math"/>
                            </a:rPr>
                            <m:t>1032</m:t>
                          </m:r>
                        </m:e>
                        <m:sub>
                          <m:r>
                            <a:rPr lang="pl-PL" b="0" i="1" smtClean="0">
                              <a:latin typeface="Cambria Math"/>
                            </a:rPr>
                            <m:t>4</m:t>
                          </m:r>
                        </m:sub>
                      </m:sSub>
                      <m:r>
                        <a:rPr lang="pl-PL" b="0" i="1" smtClean="0">
                          <a:latin typeface="Cambria Math"/>
                        </a:rPr>
                        <m:t>=</m:t>
                      </m:r>
                      <m:sSub>
                        <m:sSubPr>
                          <m:ctrlPr>
                            <a:rPr lang="pl-PL" b="0" i="1" smtClean="0">
                              <a:latin typeface="Cambria Math"/>
                            </a:rPr>
                          </m:ctrlPr>
                        </m:sSubPr>
                        <m:e>
                          <m:r>
                            <a:rPr lang="pl-PL" b="0" i="1" smtClean="0">
                              <a:latin typeface="Cambria Math"/>
                            </a:rPr>
                            <m:t>(2</m:t>
                          </m:r>
                          <m:r>
                            <a:rPr lang="pl-PL" b="0" i="1" smtClean="0">
                              <a:latin typeface="Cambria Math"/>
                              <a:ea typeface="Cambria Math"/>
                            </a:rPr>
                            <m:t>∙</m:t>
                          </m:r>
                          <m:sSup>
                            <m:sSupPr>
                              <m:ctrlPr>
                                <a:rPr lang="pl-PL" b="0" i="1" smtClean="0">
                                  <a:latin typeface="Cambria Math"/>
                                  <a:ea typeface="Cambria Math"/>
                                </a:rPr>
                              </m:ctrlPr>
                            </m:sSupPr>
                            <m:e>
                              <m:r>
                                <a:rPr lang="pl-PL" b="0" i="1" smtClean="0">
                                  <a:latin typeface="Cambria Math"/>
                                  <a:ea typeface="Cambria Math"/>
                                </a:rPr>
                                <m:t>4</m:t>
                              </m:r>
                            </m:e>
                            <m:sup>
                              <m:r>
                                <a:rPr lang="pl-PL" b="0" i="1" smtClean="0">
                                  <a:latin typeface="Cambria Math"/>
                                  <a:ea typeface="Cambria Math"/>
                                </a:rPr>
                                <m:t>0</m:t>
                              </m:r>
                            </m:sup>
                          </m:sSup>
                          <m:r>
                            <a:rPr lang="pl-PL" b="0" i="1" smtClean="0">
                              <a:latin typeface="Cambria Math"/>
                              <a:ea typeface="Cambria Math"/>
                            </a:rPr>
                            <m:t>+3∙</m:t>
                          </m:r>
                          <m:sSup>
                            <m:sSupPr>
                              <m:ctrlPr>
                                <a:rPr lang="pl-PL" b="0" i="1" smtClean="0">
                                  <a:latin typeface="Cambria Math"/>
                                  <a:ea typeface="Cambria Math"/>
                                </a:rPr>
                              </m:ctrlPr>
                            </m:sSupPr>
                            <m:e>
                              <m:r>
                                <a:rPr lang="pl-PL" b="0" i="1" smtClean="0">
                                  <a:latin typeface="Cambria Math"/>
                                  <a:ea typeface="Cambria Math"/>
                                </a:rPr>
                                <m:t>4</m:t>
                              </m:r>
                            </m:e>
                            <m:sup>
                              <m:r>
                                <a:rPr lang="pl-PL" b="0" i="1" smtClean="0">
                                  <a:latin typeface="Cambria Math"/>
                                  <a:ea typeface="Cambria Math"/>
                                </a:rPr>
                                <m:t>1</m:t>
                              </m:r>
                            </m:sup>
                          </m:sSup>
                          <m:r>
                            <a:rPr lang="pl-PL" b="0" i="1" smtClean="0">
                              <a:latin typeface="Cambria Math"/>
                              <a:ea typeface="Cambria Math"/>
                            </a:rPr>
                            <m:t>+0∙</m:t>
                          </m:r>
                          <m:sSup>
                            <m:sSupPr>
                              <m:ctrlPr>
                                <a:rPr lang="pl-PL" b="0" i="1" smtClean="0">
                                  <a:latin typeface="Cambria Math"/>
                                  <a:ea typeface="Cambria Math"/>
                                </a:rPr>
                              </m:ctrlPr>
                            </m:sSupPr>
                            <m:e>
                              <m:r>
                                <a:rPr lang="pl-PL" b="0" i="1" smtClean="0">
                                  <a:latin typeface="Cambria Math"/>
                                  <a:ea typeface="Cambria Math"/>
                                </a:rPr>
                                <m:t>4</m:t>
                              </m:r>
                            </m:e>
                            <m:sup>
                              <m:r>
                                <a:rPr lang="pl-PL" b="0" i="1" smtClean="0">
                                  <a:latin typeface="Cambria Math"/>
                                  <a:ea typeface="Cambria Math"/>
                                </a:rPr>
                                <m:t>2</m:t>
                              </m:r>
                            </m:sup>
                          </m:sSup>
                          <m:r>
                            <a:rPr lang="pl-PL" b="0" i="1" smtClean="0">
                              <a:latin typeface="Cambria Math"/>
                              <a:ea typeface="Cambria Math"/>
                            </a:rPr>
                            <m:t>+1∙</m:t>
                          </m:r>
                          <m:sSup>
                            <m:sSupPr>
                              <m:ctrlPr>
                                <a:rPr lang="pl-PL" b="0" i="1" smtClean="0">
                                  <a:latin typeface="Cambria Math"/>
                                  <a:ea typeface="Cambria Math"/>
                                </a:rPr>
                              </m:ctrlPr>
                            </m:sSupPr>
                            <m:e>
                              <m:r>
                                <a:rPr lang="pl-PL" b="0" i="1" smtClean="0">
                                  <a:latin typeface="Cambria Math"/>
                                  <a:ea typeface="Cambria Math"/>
                                </a:rPr>
                                <m:t>4</m:t>
                              </m:r>
                            </m:e>
                            <m:sup>
                              <m:r>
                                <a:rPr lang="pl-PL" b="0" i="1" smtClean="0">
                                  <a:latin typeface="Cambria Math"/>
                                  <a:ea typeface="Cambria Math"/>
                                </a:rPr>
                                <m:t>3</m:t>
                              </m:r>
                            </m:sup>
                          </m:sSup>
                          <m:r>
                            <a:rPr lang="pl-PL" b="0" i="1" smtClean="0">
                              <a:latin typeface="Cambria Math"/>
                            </a:rPr>
                            <m:t>)</m:t>
                          </m:r>
                        </m:e>
                        <m:sub>
                          <m:r>
                            <a:rPr lang="pl-PL" b="0" i="1" smtClean="0">
                              <a:latin typeface="Cambria Math"/>
                            </a:rPr>
                            <m:t>10</m:t>
                          </m:r>
                        </m:sub>
                      </m:sSub>
                      <m:r>
                        <a:rPr lang="pl-PL" b="0" i="1" smtClean="0">
                          <a:latin typeface="Cambria Math"/>
                          <a:ea typeface="Cambria Math"/>
                        </a:rPr>
                        <m:t>=</m:t>
                      </m:r>
                      <m:sSub>
                        <m:sSubPr>
                          <m:ctrlPr>
                            <a:rPr lang="pl-PL" b="0" i="1" smtClean="0">
                              <a:latin typeface="Cambria Math"/>
                              <a:ea typeface="Cambria Math"/>
                            </a:rPr>
                          </m:ctrlPr>
                        </m:sSubPr>
                        <m:e>
                          <m:r>
                            <a:rPr lang="pl-PL" b="0" i="1" smtClean="0">
                              <a:latin typeface="Cambria Math"/>
                              <a:ea typeface="Cambria Math"/>
                            </a:rPr>
                            <m:t>(2+12+0+64)</m:t>
                          </m:r>
                          <m:r>
                            <m:rPr>
                              <m:nor/>
                            </m:rPr>
                            <a:rPr lang="en-US" dirty="0"/>
                            <m:t> </m:t>
                          </m:r>
                        </m:e>
                        <m:sub>
                          <m:r>
                            <a:rPr lang="pl-PL" b="0" i="1" smtClean="0">
                              <a:latin typeface="Cambria Math"/>
                              <a:ea typeface="Cambria Math"/>
                            </a:rPr>
                            <m:t>10</m:t>
                          </m:r>
                        </m:sub>
                      </m:sSub>
                      <m:r>
                        <a:rPr lang="pl-PL" b="0" i="1" smtClean="0">
                          <a:latin typeface="Cambria Math"/>
                          <a:ea typeface="Cambria Math"/>
                        </a:rPr>
                        <m:t>=</m:t>
                      </m:r>
                      <m:sSub>
                        <m:sSubPr>
                          <m:ctrlPr>
                            <a:rPr lang="pl-PL" b="0" i="1" smtClean="0">
                              <a:latin typeface="Cambria Math"/>
                              <a:ea typeface="Cambria Math"/>
                            </a:rPr>
                          </m:ctrlPr>
                        </m:sSubPr>
                        <m:e>
                          <m:r>
                            <a:rPr lang="pl-PL" b="0" i="1" smtClean="0">
                              <a:latin typeface="Cambria Math"/>
                              <a:ea typeface="Cambria Math"/>
                            </a:rPr>
                            <m:t>78</m:t>
                          </m:r>
                        </m:e>
                        <m:sub>
                          <m:r>
                            <a:rPr lang="pl-PL" b="0" i="1" smtClean="0">
                              <a:latin typeface="Cambria Math"/>
                              <a:ea typeface="Cambria Math"/>
                            </a:rPr>
                            <m:t>10</m:t>
                          </m:r>
                        </m:sub>
                      </m:sSub>
                    </m:oMath>
                  </m:oMathPara>
                </a14:m>
                <a:endParaRPr lang="en-US" dirty="0"/>
              </a:p>
            </p:txBody>
          </p:sp>
        </mc:Choice>
        <mc:Fallback xmlns="">
          <p:sp>
            <p:nvSpPr>
              <p:cNvPr id="2" name="pole tekstowe 1"/>
              <p:cNvSpPr txBox="1">
                <a:spLocks noRot="1" noChangeAspect="1" noMove="1" noResize="1" noEditPoints="1" noAdjustHandles="1" noChangeArrowheads="1" noChangeShapeType="1" noTextEdit="1"/>
              </p:cNvSpPr>
              <p:nvPr/>
            </p:nvSpPr>
            <p:spPr>
              <a:xfrm>
                <a:off x="112267" y="3429000"/>
                <a:ext cx="7412061" cy="406009"/>
              </a:xfrm>
              <a:prstGeom prst="rect">
                <a:avLst/>
              </a:prstGeom>
              <a:blipFill rotWithShape="1">
                <a:blip r:embed="rId4"/>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pole tekstowe 4"/>
              <p:cNvSpPr txBox="1"/>
              <p:nvPr/>
            </p:nvSpPr>
            <p:spPr>
              <a:xfrm>
                <a:off x="107505" y="3839581"/>
                <a:ext cx="6048671" cy="40600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l-PL" b="0" i="1" smtClean="0">
                              <a:latin typeface="Cambria Math"/>
                            </a:rPr>
                          </m:ctrlPr>
                        </m:sSubPr>
                        <m:e>
                          <m:r>
                            <a:rPr lang="pl-PL" b="0" i="1" smtClean="0">
                              <a:latin typeface="Cambria Math"/>
                            </a:rPr>
                            <m:t>131</m:t>
                          </m:r>
                        </m:e>
                        <m:sub>
                          <m:r>
                            <a:rPr lang="pl-PL" b="0" i="1" smtClean="0">
                              <a:latin typeface="Cambria Math"/>
                            </a:rPr>
                            <m:t>4</m:t>
                          </m:r>
                        </m:sub>
                      </m:sSub>
                      <m:r>
                        <a:rPr lang="pl-PL" b="0" i="1" smtClean="0">
                          <a:latin typeface="Cambria Math"/>
                        </a:rPr>
                        <m:t>=</m:t>
                      </m:r>
                      <m:sSub>
                        <m:sSubPr>
                          <m:ctrlPr>
                            <a:rPr lang="pl-PL" b="0" i="1" smtClean="0">
                              <a:latin typeface="Cambria Math"/>
                            </a:rPr>
                          </m:ctrlPr>
                        </m:sSubPr>
                        <m:e>
                          <m:r>
                            <a:rPr lang="pl-PL" b="0" i="1" smtClean="0">
                              <a:latin typeface="Cambria Math"/>
                            </a:rPr>
                            <m:t>(1</m:t>
                          </m:r>
                          <m:r>
                            <a:rPr lang="pl-PL" b="0" i="1" smtClean="0">
                              <a:latin typeface="Cambria Math"/>
                              <a:ea typeface="Cambria Math"/>
                            </a:rPr>
                            <m:t>∙</m:t>
                          </m:r>
                          <m:sSup>
                            <m:sSupPr>
                              <m:ctrlPr>
                                <a:rPr lang="pl-PL" b="0" i="1" smtClean="0">
                                  <a:latin typeface="Cambria Math"/>
                                  <a:ea typeface="Cambria Math"/>
                                </a:rPr>
                              </m:ctrlPr>
                            </m:sSupPr>
                            <m:e>
                              <m:r>
                                <a:rPr lang="pl-PL" b="0" i="1" smtClean="0">
                                  <a:latin typeface="Cambria Math"/>
                                  <a:ea typeface="Cambria Math"/>
                                </a:rPr>
                                <m:t>4</m:t>
                              </m:r>
                            </m:e>
                            <m:sup>
                              <m:r>
                                <a:rPr lang="pl-PL" b="0" i="1" smtClean="0">
                                  <a:latin typeface="Cambria Math"/>
                                  <a:ea typeface="Cambria Math"/>
                                </a:rPr>
                                <m:t>0</m:t>
                              </m:r>
                            </m:sup>
                          </m:sSup>
                          <m:r>
                            <a:rPr lang="pl-PL" b="0" i="1" smtClean="0">
                              <a:latin typeface="Cambria Math"/>
                              <a:ea typeface="Cambria Math"/>
                            </a:rPr>
                            <m:t>+3∙</m:t>
                          </m:r>
                          <m:sSup>
                            <m:sSupPr>
                              <m:ctrlPr>
                                <a:rPr lang="pl-PL" b="0" i="1" smtClean="0">
                                  <a:latin typeface="Cambria Math"/>
                                  <a:ea typeface="Cambria Math"/>
                                </a:rPr>
                              </m:ctrlPr>
                            </m:sSupPr>
                            <m:e>
                              <m:r>
                                <a:rPr lang="pl-PL" b="0" i="1" smtClean="0">
                                  <a:latin typeface="Cambria Math"/>
                                  <a:ea typeface="Cambria Math"/>
                                </a:rPr>
                                <m:t>4</m:t>
                              </m:r>
                            </m:e>
                            <m:sup>
                              <m:r>
                                <a:rPr lang="pl-PL" b="0" i="1" smtClean="0">
                                  <a:latin typeface="Cambria Math"/>
                                  <a:ea typeface="Cambria Math"/>
                                </a:rPr>
                                <m:t>1</m:t>
                              </m:r>
                            </m:sup>
                          </m:sSup>
                          <m:r>
                            <a:rPr lang="pl-PL" b="0" i="1" smtClean="0">
                              <a:latin typeface="Cambria Math"/>
                              <a:ea typeface="Cambria Math"/>
                            </a:rPr>
                            <m:t>+1∙</m:t>
                          </m:r>
                          <m:sSup>
                            <m:sSupPr>
                              <m:ctrlPr>
                                <a:rPr lang="pl-PL" b="0" i="1" smtClean="0">
                                  <a:latin typeface="Cambria Math"/>
                                  <a:ea typeface="Cambria Math"/>
                                </a:rPr>
                              </m:ctrlPr>
                            </m:sSupPr>
                            <m:e>
                              <m:r>
                                <a:rPr lang="pl-PL" b="0" i="1" smtClean="0">
                                  <a:latin typeface="Cambria Math"/>
                                  <a:ea typeface="Cambria Math"/>
                                </a:rPr>
                                <m:t>4</m:t>
                              </m:r>
                            </m:e>
                            <m:sup>
                              <m:r>
                                <a:rPr lang="pl-PL" b="0" i="1" smtClean="0">
                                  <a:latin typeface="Cambria Math"/>
                                  <a:ea typeface="Cambria Math"/>
                                </a:rPr>
                                <m:t>2</m:t>
                              </m:r>
                            </m:sup>
                          </m:sSup>
                          <m:r>
                            <a:rPr lang="pl-PL" b="0" i="1" smtClean="0">
                              <a:latin typeface="Cambria Math"/>
                            </a:rPr>
                            <m:t>)</m:t>
                          </m:r>
                        </m:e>
                        <m:sub>
                          <m:r>
                            <a:rPr lang="pl-PL" b="0" i="1" smtClean="0">
                              <a:latin typeface="Cambria Math"/>
                            </a:rPr>
                            <m:t>10</m:t>
                          </m:r>
                        </m:sub>
                      </m:sSub>
                      <m:r>
                        <a:rPr lang="pl-PL" b="0" i="1" smtClean="0">
                          <a:latin typeface="Cambria Math"/>
                          <a:ea typeface="Cambria Math"/>
                        </a:rPr>
                        <m:t>=</m:t>
                      </m:r>
                      <m:sSub>
                        <m:sSubPr>
                          <m:ctrlPr>
                            <a:rPr lang="pl-PL" b="0" i="1" smtClean="0">
                              <a:latin typeface="Cambria Math"/>
                              <a:ea typeface="Cambria Math"/>
                            </a:rPr>
                          </m:ctrlPr>
                        </m:sSubPr>
                        <m:e>
                          <m:r>
                            <a:rPr lang="pl-PL" b="0" i="1" smtClean="0">
                              <a:latin typeface="Cambria Math"/>
                              <a:ea typeface="Cambria Math"/>
                            </a:rPr>
                            <m:t>(1+12+16)</m:t>
                          </m:r>
                          <m:r>
                            <m:rPr>
                              <m:nor/>
                            </m:rPr>
                            <a:rPr lang="en-US" dirty="0"/>
                            <m:t> </m:t>
                          </m:r>
                        </m:e>
                        <m:sub>
                          <m:r>
                            <a:rPr lang="pl-PL" b="0" i="1" smtClean="0">
                              <a:latin typeface="Cambria Math"/>
                              <a:ea typeface="Cambria Math"/>
                            </a:rPr>
                            <m:t>10</m:t>
                          </m:r>
                        </m:sub>
                      </m:sSub>
                      <m:r>
                        <a:rPr lang="pl-PL" b="0" i="1" smtClean="0">
                          <a:latin typeface="Cambria Math"/>
                          <a:ea typeface="Cambria Math"/>
                        </a:rPr>
                        <m:t>=</m:t>
                      </m:r>
                      <m:sSub>
                        <m:sSubPr>
                          <m:ctrlPr>
                            <a:rPr lang="pl-PL" b="0" i="1" smtClean="0">
                              <a:latin typeface="Cambria Math"/>
                              <a:ea typeface="Cambria Math"/>
                            </a:rPr>
                          </m:ctrlPr>
                        </m:sSubPr>
                        <m:e>
                          <m:r>
                            <a:rPr lang="pl-PL" b="0" i="1" smtClean="0">
                              <a:latin typeface="Cambria Math"/>
                              <a:ea typeface="Cambria Math"/>
                            </a:rPr>
                            <m:t>29</m:t>
                          </m:r>
                        </m:e>
                        <m:sub>
                          <m:r>
                            <a:rPr lang="pl-PL" b="0" i="1" smtClean="0">
                              <a:latin typeface="Cambria Math"/>
                              <a:ea typeface="Cambria Math"/>
                            </a:rPr>
                            <m:t>10</m:t>
                          </m:r>
                        </m:sub>
                      </m:sSub>
                    </m:oMath>
                  </m:oMathPara>
                </a14:m>
                <a:endParaRPr lang="en-US" dirty="0"/>
              </a:p>
            </p:txBody>
          </p:sp>
        </mc:Choice>
        <mc:Fallback xmlns="">
          <p:sp>
            <p:nvSpPr>
              <p:cNvPr id="5" name="pole tekstowe 4"/>
              <p:cNvSpPr txBox="1">
                <a:spLocks noRot="1" noChangeAspect="1" noMove="1" noResize="1" noEditPoints="1" noAdjustHandles="1" noChangeArrowheads="1" noChangeShapeType="1" noTextEdit="1"/>
              </p:cNvSpPr>
              <p:nvPr/>
            </p:nvSpPr>
            <p:spPr>
              <a:xfrm>
                <a:off x="107505" y="3839581"/>
                <a:ext cx="6048671" cy="406009"/>
              </a:xfrm>
              <a:prstGeom prst="rect">
                <a:avLst/>
              </a:prstGeom>
              <a:blipFill rotWithShape="1">
                <a:blip r:embed="rId5"/>
                <a:stretch>
                  <a:fillRect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pole tekstowe 2"/>
              <p:cNvSpPr txBox="1"/>
              <p:nvPr/>
            </p:nvSpPr>
            <p:spPr>
              <a:xfrm>
                <a:off x="2855822" y="4430240"/>
                <a:ext cx="19249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pl-PL" b="0" i="1" smtClean="0">
                          <a:latin typeface="Cambria Math"/>
                        </a:rPr>
                        <m:t>78</m:t>
                      </m:r>
                      <m:r>
                        <a:rPr lang="pl-PL" b="0" i="1" smtClean="0">
                          <a:latin typeface="Cambria Math"/>
                          <a:ea typeface="Cambria Math"/>
                        </a:rPr>
                        <m:t>∙29=</m:t>
                      </m:r>
                      <m:sSub>
                        <m:sSubPr>
                          <m:ctrlPr>
                            <a:rPr lang="pl-PL" b="0" i="1" smtClean="0">
                              <a:latin typeface="Cambria Math"/>
                              <a:ea typeface="Cambria Math"/>
                            </a:rPr>
                          </m:ctrlPr>
                        </m:sSubPr>
                        <m:e>
                          <m:r>
                            <a:rPr lang="pl-PL" b="0" i="1" smtClean="0">
                              <a:latin typeface="Cambria Math"/>
                              <a:ea typeface="Cambria Math"/>
                            </a:rPr>
                            <m:t>2262</m:t>
                          </m:r>
                        </m:e>
                        <m:sub>
                          <m:r>
                            <a:rPr lang="pl-PL" b="0" i="1" smtClean="0">
                              <a:latin typeface="Cambria Math"/>
                              <a:ea typeface="Cambria Math"/>
                            </a:rPr>
                            <m:t>10</m:t>
                          </m:r>
                        </m:sub>
                      </m:sSub>
                    </m:oMath>
                  </m:oMathPara>
                </a14:m>
                <a:endParaRPr lang="en-US" dirty="0"/>
              </a:p>
            </p:txBody>
          </p:sp>
        </mc:Choice>
        <mc:Fallback xmlns="">
          <p:sp>
            <p:nvSpPr>
              <p:cNvPr id="3" name="pole tekstowe 2"/>
              <p:cNvSpPr txBox="1">
                <a:spLocks noRot="1" noChangeAspect="1" noMove="1" noResize="1" noEditPoints="1" noAdjustHandles="1" noChangeArrowheads="1" noChangeShapeType="1" noTextEdit="1"/>
              </p:cNvSpPr>
              <p:nvPr/>
            </p:nvSpPr>
            <p:spPr>
              <a:xfrm>
                <a:off x="2855822" y="4430240"/>
                <a:ext cx="1924950" cy="369332"/>
              </a:xfrm>
              <a:prstGeom prst="rect">
                <a:avLst/>
              </a:prstGeom>
              <a:blipFill rotWithShape="1">
                <a:blip r:embed="rId6"/>
                <a:stretch>
                  <a:fillRect/>
                </a:stretch>
              </a:blipFill>
            </p:spPr>
            <p:txBody>
              <a:bodyPr/>
              <a:lstStyle/>
              <a:p>
                <a:r>
                  <a:rPr lang="en-US">
                    <a:noFill/>
                  </a:rPr>
                  <a:t> </a:t>
                </a:r>
              </a:p>
            </p:txBody>
          </p:sp>
        </mc:Fallback>
      </mc:AlternateContent>
      <p:sp>
        <p:nvSpPr>
          <p:cNvPr id="4" name="pole tekstowe 3"/>
          <p:cNvSpPr txBox="1"/>
          <p:nvPr/>
        </p:nvSpPr>
        <p:spPr>
          <a:xfrm>
            <a:off x="6804248" y="1705563"/>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9" name="pole tekstowe 8"/>
          <p:cNvSpPr txBox="1"/>
          <p:nvPr/>
        </p:nvSpPr>
        <p:spPr>
          <a:xfrm>
            <a:off x="6243292" y="2044950"/>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10" name="pole tekstowe 9"/>
          <p:cNvSpPr txBox="1"/>
          <p:nvPr/>
        </p:nvSpPr>
        <p:spPr>
          <a:xfrm>
            <a:off x="6243292" y="2423165"/>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11" name="pole tekstowe 10"/>
          <p:cNvSpPr txBox="1"/>
          <p:nvPr/>
        </p:nvSpPr>
        <p:spPr>
          <a:xfrm>
            <a:off x="6833928" y="2803245"/>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mc:AlternateContent xmlns:mc="http://schemas.openxmlformats.org/markup-compatibility/2006" xmlns:a14="http://schemas.microsoft.com/office/drawing/2010/main">
        <mc:Choice Requires="a14">
          <p:sp>
            <p:nvSpPr>
              <p:cNvPr id="7" name="pole tekstowe 6"/>
              <p:cNvSpPr txBox="1"/>
              <p:nvPr/>
            </p:nvSpPr>
            <p:spPr>
              <a:xfrm>
                <a:off x="112267" y="4941168"/>
                <a:ext cx="7354386" cy="4060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pl-PL" b="0" i="1" smtClean="0">
                              <a:latin typeface="Cambria Math"/>
                            </a:rPr>
                            <m:t>8</m:t>
                          </m:r>
                          <m:r>
                            <a:rPr lang="pl-PL" b="0" i="1" smtClean="0">
                              <a:latin typeface="Cambria Math"/>
                            </a:rPr>
                            <m:t>𝐷</m:t>
                          </m:r>
                          <m:r>
                            <a:rPr lang="pl-PL" b="0" i="1" smtClean="0">
                              <a:latin typeface="Cambria Math"/>
                            </a:rPr>
                            <m:t>6</m:t>
                          </m:r>
                        </m:e>
                        <m:sub>
                          <m:r>
                            <a:rPr lang="pl-PL" b="0" i="1" smtClean="0">
                              <a:latin typeface="Cambria Math"/>
                            </a:rPr>
                            <m:t>16</m:t>
                          </m:r>
                        </m:sub>
                      </m:sSub>
                      <m:r>
                        <a:rPr lang="pl-PL" b="0" i="1" smtClean="0">
                          <a:latin typeface="Cambria Math"/>
                        </a:rPr>
                        <m:t>=</m:t>
                      </m:r>
                      <m:sSub>
                        <m:sSubPr>
                          <m:ctrlPr>
                            <a:rPr lang="pl-PL" b="0" i="1" smtClean="0">
                              <a:latin typeface="Cambria Math"/>
                            </a:rPr>
                          </m:ctrlPr>
                        </m:sSubPr>
                        <m:e>
                          <m:r>
                            <a:rPr lang="pl-PL" b="0" i="1" smtClean="0">
                              <a:latin typeface="Cambria Math"/>
                            </a:rPr>
                            <m:t>(6</m:t>
                          </m:r>
                          <m:r>
                            <a:rPr lang="pl-PL" b="0" i="1" smtClean="0">
                              <a:latin typeface="Cambria Math"/>
                              <a:ea typeface="Cambria Math"/>
                            </a:rPr>
                            <m:t>∙</m:t>
                          </m:r>
                          <m:sSup>
                            <m:sSupPr>
                              <m:ctrlPr>
                                <a:rPr lang="pl-PL" b="0" i="1" smtClean="0">
                                  <a:latin typeface="Cambria Math"/>
                                  <a:ea typeface="Cambria Math"/>
                                </a:rPr>
                              </m:ctrlPr>
                            </m:sSupPr>
                            <m:e>
                              <m:r>
                                <a:rPr lang="pl-PL" b="0" i="1" smtClean="0">
                                  <a:latin typeface="Cambria Math"/>
                                  <a:ea typeface="Cambria Math"/>
                                </a:rPr>
                                <m:t>16</m:t>
                              </m:r>
                            </m:e>
                            <m:sup>
                              <m:r>
                                <a:rPr lang="pl-PL" b="0" i="1" smtClean="0">
                                  <a:latin typeface="Cambria Math"/>
                                  <a:ea typeface="Cambria Math"/>
                                </a:rPr>
                                <m:t>0</m:t>
                              </m:r>
                            </m:sup>
                          </m:sSup>
                          <m:r>
                            <a:rPr lang="pl-PL" b="0" i="1" smtClean="0">
                              <a:latin typeface="Cambria Math"/>
                              <a:ea typeface="Cambria Math"/>
                            </a:rPr>
                            <m:t>+13∙</m:t>
                          </m:r>
                          <m:sSup>
                            <m:sSupPr>
                              <m:ctrlPr>
                                <a:rPr lang="pl-PL" b="0" i="1" smtClean="0">
                                  <a:latin typeface="Cambria Math"/>
                                  <a:ea typeface="Cambria Math"/>
                                </a:rPr>
                              </m:ctrlPr>
                            </m:sSupPr>
                            <m:e>
                              <m:r>
                                <a:rPr lang="pl-PL" b="0" i="1" smtClean="0">
                                  <a:latin typeface="Cambria Math"/>
                                  <a:ea typeface="Cambria Math"/>
                                </a:rPr>
                                <m:t>16</m:t>
                              </m:r>
                            </m:e>
                            <m:sup>
                              <m:r>
                                <a:rPr lang="pl-PL" b="0" i="1" smtClean="0">
                                  <a:latin typeface="Cambria Math"/>
                                  <a:ea typeface="Cambria Math"/>
                                </a:rPr>
                                <m:t>1</m:t>
                              </m:r>
                            </m:sup>
                          </m:sSup>
                          <m:r>
                            <a:rPr lang="pl-PL" b="0" i="1" smtClean="0">
                              <a:latin typeface="Cambria Math"/>
                              <a:ea typeface="Cambria Math"/>
                            </a:rPr>
                            <m:t>+8∙</m:t>
                          </m:r>
                          <m:sSup>
                            <m:sSupPr>
                              <m:ctrlPr>
                                <a:rPr lang="pl-PL" b="0" i="1" smtClean="0">
                                  <a:latin typeface="Cambria Math"/>
                                  <a:ea typeface="Cambria Math"/>
                                </a:rPr>
                              </m:ctrlPr>
                            </m:sSupPr>
                            <m:e>
                              <m:r>
                                <a:rPr lang="pl-PL" b="0" i="1" smtClean="0">
                                  <a:latin typeface="Cambria Math"/>
                                  <a:ea typeface="Cambria Math"/>
                                </a:rPr>
                                <m:t>16</m:t>
                              </m:r>
                            </m:e>
                            <m:sup>
                              <m:r>
                                <a:rPr lang="pl-PL" b="0" i="1" smtClean="0">
                                  <a:latin typeface="Cambria Math"/>
                                  <a:ea typeface="Cambria Math"/>
                                </a:rPr>
                                <m:t>2</m:t>
                              </m:r>
                            </m:sup>
                          </m:sSup>
                          <m:r>
                            <a:rPr lang="pl-PL" b="0" i="1" smtClean="0">
                              <a:latin typeface="Cambria Math"/>
                              <a:ea typeface="Cambria Math"/>
                            </a:rPr>
                            <m:t>)</m:t>
                          </m:r>
                          <m:r>
                            <m:rPr>
                              <m:nor/>
                            </m:rPr>
                            <a:rPr lang="en-US" dirty="0"/>
                            <m:t> </m:t>
                          </m:r>
                        </m:e>
                        <m:sub>
                          <m:r>
                            <a:rPr lang="pl-PL" b="0" i="1" smtClean="0">
                              <a:latin typeface="Cambria Math"/>
                            </a:rPr>
                            <m:t>10</m:t>
                          </m:r>
                        </m:sub>
                      </m:sSub>
                      <m:r>
                        <a:rPr lang="pl-PL" b="0" i="1" smtClean="0">
                          <a:latin typeface="Cambria Math"/>
                        </a:rPr>
                        <m:t>=</m:t>
                      </m:r>
                      <m:sSub>
                        <m:sSubPr>
                          <m:ctrlPr>
                            <a:rPr lang="pl-PL" b="0" i="1" smtClean="0">
                              <a:latin typeface="Cambria Math"/>
                            </a:rPr>
                          </m:ctrlPr>
                        </m:sSubPr>
                        <m:e>
                          <m:r>
                            <a:rPr lang="pl-PL" b="0" i="1" smtClean="0">
                              <a:latin typeface="Cambria Math"/>
                            </a:rPr>
                            <m:t>(6+208+2048)</m:t>
                          </m:r>
                        </m:e>
                        <m:sub>
                          <m:r>
                            <a:rPr lang="pl-PL" b="0" i="1" smtClean="0">
                              <a:latin typeface="Cambria Math"/>
                            </a:rPr>
                            <m:t>10</m:t>
                          </m:r>
                        </m:sub>
                      </m:sSub>
                      <m:r>
                        <a:rPr lang="pl-PL" b="0" i="1" smtClean="0">
                          <a:latin typeface="Cambria Math"/>
                        </a:rPr>
                        <m:t>=</m:t>
                      </m:r>
                      <m:sSub>
                        <m:sSubPr>
                          <m:ctrlPr>
                            <a:rPr lang="pl-PL" b="0" i="1" smtClean="0">
                              <a:latin typeface="Cambria Math"/>
                            </a:rPr>
                          </m:ctrlPr>
                        </m:sSubPr>
                        <m:e>
                          <m:r>
                            <a:rPr lang="pl-PL" b="0" i="1" smtClean="0">
                              <a:latin typeface="Cambria Math"/>
                            </a:rPr>
                            <m:t>2262</m:t>
                          </m:r>
                        </m:e>
                        <m:sub>
                          <m:r>
                            <a:rPr lang="pl-PL" b="0" i="1" smtClean="0">
                              <a:latin typeface="Cambria Math"/>
                            </a:rPr>
                            <m:t>10</m:t>
                          </m:r>
                        </m:sub>
                      </m:sSub>
                    </m:oMath>
                  </m:oMathPara>
                </a14:m>
                <a:endParaRPr lang="en-US" dirty="0"/>
              </a:p>
            </p:txBody>
          </p:sp>
        </mc:Choice>
        <mc:Fallback xmlns="">
          <p:sp>
            <p:nvSpPr>
              <p:cNvPr id="7" name="pole tekstowe 6"/>
              <p:cNvSpPr txBox="1">
                <a:spLocks noRot="1" noChangeAspect="1" noMove="1" noResize="1" noEditPoints="1" noAdjustHandles="1" noChangeArrowheads="1" noChangeShapeType="1" noTextEdit="1"/>
              </p:cNvSpPr>
              <p:nvPr/>
            </p:nvSpPr>
            <p:spPr>
              <a:xfrm>
                <a:off x="112267" y="4941168"/>
                <a:ext cx="7354386" cy="406009"/>
              </a:xfrm>
              <a:prstGeom prst="rect">
                <a:avLst/>
              </a:prstGeom>
              <a:blipFill rotWithShape="1">
                <a:blip r:embed="rId7"/>
                <a:stretch>
                  <a:fillRect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pole tekstowe 7"/>
              <p:cNvSpPr txBox="1"/>
              <p:nvPr/>
            </p:nvSpPr>
            <p:spPr>
              <a:xfrm>
                <a:off x="112267" y="5347177"/>
                <a:ext cx="461094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pl-PL" b="0" i="1" smtClean="0">
                              <a:latin typeface="Cambria Math"/>
                            </a:rPr>
                            <m:t>4326</m:t>
                          </m:r>
                        </m:e>
                        <m:sub>
                          <m:r>
                            <a:rPr lang="pl-PL" b="0" i="1" smtClean="0">
                              <a:latin typeface="Cambria Math"/>
                            </a:rPr>
                            <m:t>8</m:t>
                          </m:r>
                        </m:sub>
                      </m:sSub>
                      <m:r>
                        <a:rPr lang="pl-PL" b="0" i="1" smtClean="0">
                          <a:latin typeface="Cambria Math"/>
                        </a:rPr>
                        <m:t>=</m:t>
                      </m:r>
                      <m:sSub>
                        <m:sSubPr>
                          <m:ctrlPr>
                            <a:rPr lang="pl-PL" b="0" i="1" smtClean="0">
                              <a:latin typeface="Cambria Math"/>
                            </a:rPr>
                          </m:ctrlPr>
                        </m:sSubPr>
                        <m:e>
                          <m:r>
                            <a:rPr lang="pl-PL" b="0" i="1" smtClean="0">
                              <a:latin typeface="Cambria Math"/>
                            </a:rPr>
                            <m:t>(6+16+192+2048)</m:t>
                          </m:r>
                        </m:e>
                        <m:sub>
                          <m:r>
                            <a:rPr lang="pl-PL" b="0" i="1" smtClean="0">
                              <a:latin typeface="Cambria Math"/>
                            </a:rPr>
                            <m:t>10</m:t>
                          </m:r>
                        </m:sub>
                      </m:sSub>
                      <m:r>
                        <a:rPr lang="pl-PL" b="0" i="1" smtClean="0">
                          <a:latin typeface="Cambria Math"/>
                        </a:rPr>
                        <m:t>=</m:t>
                      </m:r>
                      <m:sSub>
                        <m:sSubPr>
                          <m:ctrlPr>
                            <a:rPr lang="pl-PL" b="0" i="1" smtClean="0">
                              <a:latin typeface="Cambria Math"/>
                            </a:rPr>
                          </m:ctrlPr>
                        </m:sSubPr>
                        <m:e>
                          <m:r>
                            <a:rPr lang="pl-PL" b="0" i="1" smtClean="0">
                              <a:latin typeface="Cambria Math"/>
                            </a:rPr>
                            <m:t>2262</m:t>
                          </m:r>
                        </m:e>
                        <m:sub>
                          <m:r>
                            <a:rPr lang="pl-PL" b="0" i="1" smtClean="0">
                              <a:latin typeface="Cambria Math"/>
                            </a:rPr>
                            <m:t>10</m:t>
                          </m:r>
                        </m:sub>
                      </m:sSub>
                    </m:oMath>
                  </m:oMathPara>
                </a14:m>
                <a:endParaRPr lang="en-US" dirty="0"/>
              </a:p>
            </p:txBody>
          </p:sp>
        </mc:Choice>
        <mc:Fallback xmlns="">
          <p:sp>
            <p:nvSpPr>
              <p:cNvPr id="8" name="pole tekstowe 7"/>
              <p:cNvSpPr txBox="1">
                <a:spLocks noRot="1" noChangeAspect="1" noMove="1" noResize="1" noEditPoints="1" noAdjustHandles="1" noChangeArrowheads="1" noChangeShapeType="1" noTextEdit="1"/>
              </p:cNvSpPr>
              <p:nvPr/>
            </p:nvSpPr>
            <p:spPr>
              <a:xfrm>
                <a:off x="112267" y="5347177"/>
                <a:ext cx="4610942" cy="369332"/>
              </a:xfrm>
              <a:prstGeom prst="rect">
                <a:avLst/>
              </a:prstGeom>
              <a:blipFill rotWithShape="1">
                <a:blip r:embed="rId8"/>
                <a:stretch>
                  <a:fillRect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pole tekstowe 11"/>
              <p:cNvSpPr txBox="1"/>
              <p:nvPr/>
            </p:nvSpPr>
            <p:spPr>
              <a:xfrm>
                <a:off x="112267" y="5716509"/>
                <a:ext cx="286584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pl-PL" b="0" i="1" smtClean="0">
                              <a:latin typeface="Cambria Math"/>
                            </a:rPr>
                            <m:t>10011010110</m:t>
                          </m:r>
                        </m:e>
                        <m:sub>
                          <m:r>
                            <a:rPr lang="pl-PL" b="0" i="1" smtClean="0">
                              <a:latin typeface="Cambria Math"/>
                            </a:rPr>
                            <m:t>2</m:t>
                          </m:r>
                        </m:sub>
                      </m:sSub>
                      <m:r>
                        <a:rPr lang="pl-PL" b="0" i="1" smtClean="0">
                          <a:latin typeface="Cambria Math"/>
                        </a:rPr>
                        <m:t>=</m:t>
                      </m:r>
                      <m:sSub>
                        <m:sSubPr>
                          <m:ctrlPr>
                            <a:rPr lang="pl-PL" b="0" i="1" smtClean="0">
                              <a:latin typeface="Cambria Math"/>
                            </a:rPr>
                          </m:ctrlPr>
                        </m:sSubPr>
                        <m:e>
                          <m:r>
                            <a:rPr lang="pl-PL" b="0" i="1" smtClean="0">
                              <a:latin typeface="Cambria Math"/>
                            </a:rPr>
                            <m:t>(4</m:t>
                          </m:r>
                          <m:r>
                            <a:rPr lang="pl-PL" b="0" i="1" smtClean="0">
                              <a:latin typeface="Cambria Math"/>
                            </a:rPr>
                            <m:t>𝐷</m:t>
                          </m:r>
                          <m:r>
                            <a:rPr lang="pl-PL" b="0" i="1" smtClean="0">
                              <a:latin typeface="Cambria Math"/>
                            </a:rPr>
                            <m:t>6)</m:t>
                          </m:r>
                        </m:e>
                        <m:sub>
                          <m:r>
                            <a:rPr lang="pl-PL" b="0" i="1" smtClean="0">
                              <a:latin typeface="Cambria Math"/>
                            </a:rPr>
                            <m:t>16</m:t>
                          </m:r>
                        </m:sub>
                      </m:sSub>
                    </m:oMath>
                  </m:oMathPara>
                </a14:m>
                <a:endParaRPr lang="en-US" dirty="0"/>
              </a:p>
            </p:txBody>
          </p:sp>
        </mc:Choice>
        <mc:Fallback xmlns="">
          <p:sp>
            <p:nvSpPr>
              <p:cNvPr id="12" name="pole tekstowe 11"/>
              <p:cNvSpPr txBox="1">
                <a:spLocks noRot="1" noChangeAspect="1" noMove="1" noResize="1" noEditPoints="1" noAdjustHandles="1" noChangeArrowheads="1" noChangeShapeType="1" noTextEdit="1"/>
              </p:cNvSpPr>
              <p:nvPr/>
            </p:nvSpPr>
            <p:spPr>
              <a:xfrm>
                <a:off x="112267" y="5716509"/>
                <a:ext cx="2865849" cy="369332"/>
              </a:xfrm>
              <a:prstGeom prst="rect">
                <a:avLst/>
              </a:prstGeom>
              <a:blipFill rotWithShape="1">
                <a:blip r:embed="rId9"/>
                <a:stretch>
                  <a:fillRect b="-13333"/>
                </a:stretch>
              </a:blipFill>
            </p:spPr>
            <p:txBody>
              <a:bodyPr/>
              <a:lstStyle/>
              <a:p>
                <a:r>
                  <a:rPr lang="en-US">
                    <a:noFill/>
                  </a:rPr>
                  <a:t> </a:t>
                </a:r>
              </a:p>
            </p:txBody>
          </p:sp>
        </mc:Fallback>
      </mc:AlternateContent>
      <p:sp>
        <p:nvSpPr>
          <p:cNvPr id="13" name="pole tekstowe 12"/>
          <p:cNvSpPr txBox="1"/>
          <p:nvPr/>
        </p:nvSpPr>
        <p:spPr>
          <a:xfrm>
            <a:off x="201544" y="6085841"/>
            <a:ext cx="6629028" cy="369332"/>
          </a:xfrm>
          <a:prstGeom prst="rect">
            <a:avLst/>
          </a:prstGeom>
          <a:noFill/>
        </p:spPr>
        <p:txBody>
          <a:bodyPr wrap="square" rtlCol="0">
            <a:spAutoFit/>
          </a:bodyPr>
          <a:lstStyle/>
          <a:p>
            <a:r>
              <a:rPr lang="pl-PL" dirty="0" smtClean="0">
                <a:solidFill>
                  <a:srgbClr val="FF0000"/>
                </a:solidFill>
              </a:rPr>
              <a:t>0</a:t>
            </a:r>
            <a:r>
              <a:rPr lang="pl-PL" dirty="0" smtClean="0"/>
              <a:t>100 | 1101 | 0110</a:t>
            </a:r>
            <a:endParaRPr lang="en-US" dirty="0">
              <a:solidFill>
                <a:srgbClr val="FF0000"/>
              </a:solidFill>
            </a:endParaRPr>
          </a:p>
        </p:txBody>
      </p:sp>
    </p:spTree>
    <p:extLst>
      <p:ext uri="{BB962C8B-B14F-4D97-AF65-F5344CB8AC3E}">
        <p14:creationId xmlns:p14="http://schemas.microsoft.com/office/powerpoint/2010/main" val="402269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nodeType="clickEffect">
                                  <p:stCondLst>
                                    <p:cond delay="0"/>
                                  </p:stCondLst>
                                  <p:childTnLst>
                                    <p:animMotion origin="layout" path="M 0.04896 0.01481 L 0.09514 -0.15231 C 0.10608 -0.18866 0.10382 -0.23079 0.09063 -0.26875 C 0.07569 -0.31204 0.05347 -0.34051 0.02622 -0.35301 L -0.09896 -0.41574 " pathEditMode="relative" rAng="14711436" ptsTypes="FffFF">
                                      <p:cBhvr>
                                        <p:cTn id="6" dur="2000" fill="hold"/>
                                        <p:tgtEl>
                                          <p:spTgt spid="6146"/>
                                        </p:tgtEl>
                                        <p:attrNameLst>
                                          <p:attrName>ppt_x</p:attrName>
                                          <p:attrName>ppt_y</p:attrName>
                                        </p:attrNameLst>
                                      </p:cBhvr>
                                      <p:rCtr x="-1684" y="-25046"/>
                                    </p:animMotion>
                                  </p:childTnLst>
                                </p:cTn>
                              </p:par>
                            </p:childTnLst>
                          </p:cTn>
                        </p:par>
                        <p:par>
                          <p:cTn id="7" fill="hold">
                            <p:stCondLst>
                              <p:cond delay="2000"/>
                            </p:stCondLst>
                            <p:childTnLst>
                              <p:par>
                                <p:cTn id="8" presetID="2" presetClass="entr" presetSubtype="4" fill="hold" nodeType="afterEffect">
                                  <p:stCondLst>
                                    <p:cond delay="0"/>
                                  </p:stCondLst>
                                  <p:childTnLst>
                                    <p:set>
                                      <p:cBhvr>
                                        <p:cTn id="9" dur="1" fill="hold">
                                          <p:stCondLst>
                                            <p:cond delay="0"/>
                                          </p:stCondLst>
                                        </p:cTn>
                                        <p:tgtEl>
                                          <p:spTgt spid="6147"/>
                                        </p:tgtEl>
                                        <p:attrNameLst>
                                          <p:attrName>style.visibility</p:attrName>
                                        </p:attrNameLst>
                                      </p:cBhvr>
                                      <p:to>
                                        <p:strVal val="visible"/>
                                      </p:to>
                                    </p:set>
                                    <p:anim calcmode="lin" valueType="num">
                                      <p:cBhvr additive="base">
                                        <p:cTn id="10" dur="500" fill="hold"/>
                                        <p:tgtEl>
                                          <p:spTgt spid="6147"/>
                                        </p:tgtEl>
                                        <p:attrNameLst>
                                          <p:attrName>ppt_x</p:attrName>
                                        </p:attrNameLst>
                                      </p:cBhvr>
                                      <p:tavLst>
                                        <p:tav tm="0">
                                          <p:val>
                                            <p:strVal val="#ppt_x"/>
                                          </p:val>
                                        </p:tav>
                                        <p:tav tm="100000">
                                          <p:val>
                                            <p:strVal val="#ppt_x"/>
                                          </p:val>
                                        </p:tav>
                                      </p:tavLst>
                                    </p:anim>
                                    <p:anim calcmode="lin" valueType="num">
                                      <p:cBhvr additive="base">
                                        <p:cTn id="11"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barn(inVertical)">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barn(inVertical)">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1000"/>
                                        <p:tgtEl>
                                          <p:spTgt spid="12"/>
                                        </p:tgtEl>
                                      </p:cBhvr>
                                    </p:animEffect>
                                    <p:anim calcmode="lin" valueType="num">
                                      <p:cBhvr>
                                        <p:cTn id="67" dur="1000" fill="hold"/>
                                        <p:tgtEl>
                                          <p:spTgt spid="12"/>
                                        </p:tgtEl>
                                        <p:attrNameLst>
                                          <p:attrName>ppt_x</p:attrName>
                                        </p:attrNameLst>
                                      </p:cBhvr>
                                      <p:tavLst>
                                        <p:tav tm="0">
                                          <p:val>
                                            <p:strVal val="#ppt_x"/>
                                          </p:val>
                                        </p:tav>
                                        <p:tav tm="100000">
                                          <p:val>
                                            <p:strVal val="#ppt_x"/>
                                          </p:val>
                                        </p:tav>
                                      </p:tavLst>
                                    </p:anim>
                                    <p:anim calcmode="lin" valueType="num">
                                      <p:cBhvr>
                                        <p:cTn id="68" dur="1000" fill="hold"/>
                                        <p:tgtEl>
                                          <p:spTgt spid="1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barn(inVertical)">
                                      <p:cBhvr>
                                        <p:cTn id="7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P spid="4" grpId="0"/>
      <p:bldP spid="9" grpId="0"/>
      <p:bldP spid="10" grpId="0"/>
      <p:bldP spid="11" grpId="0"/>
      <p:bldP spid="7" grpId="0"/>
      <p:bldP spid="8"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213" y="188640"/>
            <a:ext cx="7267575"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Obraz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894" y="1603065"/>
            <a:ext cx="6492213" cy="3651870"/>
          </a:xfrm>
          <a:prstGeom prst="rect">
            <a:avLst/>
          </a:prstGeom>
        </p:spPr>
      </p:pic>
      <p:sp>
        <p:nvSpPr>
          <p:cNvPr id="3" name="pole tekstowe 2"/>
          <p:cNvSpPr txBox="1"/>
          <p:nvPr/>
        </p:nvSpPr>
        <p:spPr>
          <a:xfrm>
            <a:off x="5693232" y="2248343"/>
            <a:ext cx="1728192" cy="646331"/>
          </a:xfrm>
          <a:prstGeom prst="rect">
            <a:avLst/>
          </a:prstGeom>
          <a:noFill/>
        </p:spPr>
        <p:txBody>
          <a:bodyPr wrap="square" rtlCol="0">
            <a:spAutoFit/>
          </a:bodyPr>
          <a:lstStyle/>
          <a:p>
            <a:r>
              <a:rPr lang="pl-PL" dirty="0" smtClean="0">
                <a:solidFill>
                  <a:schemeClr val="bg1"/>
                </a:solidFill>
              </a:rPr>
              <a:t>Kompresja stratna</a:t>
            </a:r>
            <a:endParaRPr lang="en-US" dirty="0">
              <a:solidFill>
                <a:schemeClr val="bg1"/>
              </a:solidFill>
            </a:endParaRPr>
          </a:p>
        </p:txBody>
      </p:sp>
      <p:sp>
        <p:nvSpPr>
          <p:cNvPr id="4" name="pole tekstowe 3"/>
          <p:cNvSpPr txBox="1"/>
          <p:nvPr/>
        </p:nvSpPr>
        <p:spPr>
          <a:xfrm>
            <a:off x="2339751" y="4653136"/>
            <a:ext cx="4464496" cy="369332"/>
          </a:xfrm>
          <a:prstGeom prst="rect">
            <a:avLst/>
          </a:prstGeom>
          <a:noFill/>
        </p:spPr>
        <p:txBody>
          <a:bodyPr wrap="square" rtlCol="0">
            <a:spAutoFit/>
          </a:bodyPr>
          <a:lstStyle/>
          <a:p>
            <a:r>
              <a:rPr lang="pl-PL" dirty="0" err="1" smtClean="0"/>
              <a:t>What</a:t>
            </a:r>
            <a:r>
              <a:rPr lang="pl-PL" dirty="0" smtClean="0"/>
              <a:t> the </a:t>
            </a:r>
            <a:r>
              <a:rPr lang="pl-PL" dirty="0" err="1" smtClean="0"/>
              <a:t>hell</a:t>
            </a:r>
            <a:r>
              <a:rPr lang="pl-PL" dirty="0" smtClean="0"/>
              <a:t> </a:t>
            </a:r>
            <a:r>
              <a:rPr lang="pl-PL" dirty="0" err="1" smtClean="0"/>
              <a:t>is</a:t>
            </a:r>
            <a:r>
              <a:rPr lang="pl-PL" dirty="0" smtClean="0"/>
              <a:t> </a:t>
            </a:r>
            <a:r>
              <a:rPr lang="pl-PL" dirty="0" err="1" smtClean="0"/>
              <a:t>that</a:t>
            </a:r>
            <a:r>
              <a:rPr lang="pl-PL" dirty="0" smtClean="0"/>
              <a:t>???</a:t>
            </a:r>
            <a:endParaRPr lang="en-US" dirty="0"/>
          </a:p>
        </p:txBody>
      </p:sp>
      <p:sp>
        <p:nvSpPr>
          <p:cNvPr id="5" name="pole tekstowe 4"/>
          <p:cNvSpPr txBox="1"/>
          <p:nvPr/>
        </p:nvSpPr>
        <p:spPr>
          <a:xfrm>
            <a:off x="827584" y="2665140"/>
            <a:ext cx="7632848" cy="1754326"/>
          </a:xfrm>
          <a:prstGeom prst="rect">
            <a:avLst/>
          </a:prstGeom>
          <a:noFill/>
        </p:spPr>
        <p:txBody>
          <a:bodyPr wrap="square" rtlCol="0">
            <a:spAutoFit/>
          </a:bodyPr>
          <a:lstStyle/>
          <a:p>
            <a:r>
              <a:rPr lang="pl-PL" dirty="0" smtClean="0"/>
              <a:t>Kompresja stratna prostymi słowy to utrata jakości wynikająca z nieodwracalnego zmniejszenia objętości danych. To tak jakbyście zgnietli folię aluminiową, możecie to zrobić, ale nie zdołacie przywrócić jej do pierwotnego kształtu. Takie zjawisko możecie napotkać na przykład na waszym ukochanym Messengerze. Nareszcie wiecie skąd ta beznadziejna jakość!</a:t>
            </a:r>
            <a:endParaRPr lang="en-US" dirty="0"/>
          </a:p>
        </p:txBody>
      </p:sp>
      <p:sp>
        <p:nvSpPr>
          <p:cNvPr id="7" name="pole tekstowe 6"/>
          <p:cNvSpPr txBox="1"/>
          <p:nvPr/>
        </p:nvSpPr>
        <p:spPr>
          <a:xfrm>
            <a:off x="7605548" y="731234"/>
            <a:ext cx="648072" cy="646331"/>
          </a:xfrm>
          <a:prstGeom prst="rect">
            <a:avLst/>
          </a:prstGeom>
          <a:noFill/>
        </p:spPr>
        <p:txBody>
          <a:bodyPr wrap="square" rtlCol="0">
            <a:spAutoFit/>
          </a:bodyPr>
          <a:lstStyle/>
          <a:p>
            <a:r>
              <a:rPr lang="pl-PL" sz="3600" dirty="0" smtClean="0">
                <a:solidFill>
                  <a:srgbClr val="FF0000"/>
                </a:solidFill>
              </a:rPr>
              <a:t>X</a:t>
            </a:r>
            <a:endParaRPr lang="en-US" dirty="0"/>
          </a:p>
        </p:txBody>
      </p:sp>
      <p:sp>
        <p:nvSpPr>
          <p:cNvPr id="9" name="pole tekstowe 8"/>
          <p:cNvSpPr txBox="1"/>
          <p:nvPr/>
        </p:nvSpPr>
        <p:spPr>
          <a:xfrm>
            <a:off x="7036644" y="1204784"/>
            <a:ext cx="648072" cy="646331"/>
          </a:xfrm>
          <a:prstGeom prst="rect">
            <a:avLst/>
          </a:prstGeom>
          <a:noFill/>
        </p:spPr>
        <p:txBody>
          <a:bodyPr wrap="square" rtlCol="0">
            <a:spAutoFit/>
          </a:bodyPr>
          <a:lstStyle/>
          <a:p>
            <a:r>
              <a:rPr lang="pl-PL" sz="3600" dirty="0" smtClean="0">
                <a:solidFill>
                  <a:srgbClr val="FF0000"/>
                </a:solidFill>
              </a:rPr>
              <a:t>X</a:t>
            </a:r>
            <a:endParaRPr lang="en-US" dirty="0"/>
          </a:p>
        </p:txBody>
      </p:sp>
      <p:sp>
        <p:nvSpPr>
          <p:cNvPr id="10" name="pole tekstowe 9"/>
          <p:cNvSpPr txBox="1"/>
          <p:nvPr/>
        </p:nvSpPr>
        <p:spPr>
          <a:xfrm>
            <a:off x="7605548" y="1618780"/>
            <a:ext cx="648072" cy="646331"/>
          </a:xfrm>
          <a:prstGeom prst="rect">
            <a:avLst/>
          </a:prstGeom>
          <a:noFill/>
        </p:spPr>
        <p:txBody>
          <a:bodyPr wrap="square" rtlCol="0">
            <a:spAutoFit/>
          </a:bodyPr>
          <a:lstStyle/>
          <a:p>
            <a:r>
              <a:rPr lang="pl-PL" sz="3600" dirty="0" smtClean="0">
                <a:solidFill>
                  <a:srgbClr val="FF0000"/>
                </a:solidFill>
              </a:rPr>
              <a:t>X</a:t>
            </a:r>
            <a:endParaRPr lang="en-US" dirty="0"/>
          </a:p>
        </p:txBody>
      </p:sp>
      <p:sp>
        <p:nvSpPr>
          <p:cNvPr id="11" name="pole tekstowe 10"/>
          <p:cNvSpPr txBox="1"/>
          <p:nvPr/>
        </p:nvSpPr>
        <p:spPr>
          <a:xfrm>
            <a:off x="7605548" y="2091864"/>
            <a:ext cx="648072" cy="646331"/>
          </a:xfrm>
          <a:prstGeom prst="rect">
            <a:avLst/>
          </a:prstGeom>
          <a:noFill/>
        </p:spPr>
        <p:txBody>
          <a:bodyPr wrap="square" rtlCol="0">
            <a:spAutoFit/>
          </a:bodyPr>
          <a:lstStyle/>
          <a:p>
            <a:r>
              <a:rPr lang="pl-PL" sz="3600" dirty="0" smtClean="0">
                <a:solidFill>
                  <a:srgbClr val="FF0000"/>
                </a:solidFill>
              </a:rPr>
              <a:t>X</a:t>
            </a:r>
            <a:endParaRPr lang="en-US" dirty="0"/>
          </a:p>
        </p:txBody>
      </p:sp>
      <p:sp>
        <p:nvSpPr>
          <p:cNvPr id="8" name="pole tekstowe 7"/>
          <p:cNvSpPr txBox="1"/>
          <p:nvPr/>
        </p:nvSpPr>
        <p:spPr>
          <a:xfrm>
            <a:off x="930236" y="2665140"/>
            <a:ext cx="7267575" cy="1477328"/>
          </a:xfrm>
          <a:prstGeom prst="rect">
            <a:avLst/>
          </a:prstGeom>
          <a:noFill/>
        </p:spPr>
        <p:txBody>
          <a:bodyPr wrap="square" rtlCol="0">
            <a:spAutoFit/>
          </a:bodyPr>
          <a:lstStyle/>
          <a:p>
            <a:pPr algn="ctr"/>
            <a:r>
              <a:rPr lang="pl-PL" dirty="0" smtClean="0"/>
              <a:t>CZYM JEST FORMAT BMP???</a:t>
            </a:r>
          </a:p>
          <a:p>
            <a:r>
              <a:rPr lang="pl-PL" dirty="0" smtClean="0"/>
              <a:t>Bitmapa (BMP) jest dwuwymiarową grafiką rastrową. W tym podpunkcie interesuje nas fakt, iż  bitmapy są zawsze nieskompresowane, bądź przechowywane bezstratnie, zatem kompresja stratna tego formatu nie dotyczy.</a:t>
            </a:r>
            <a:endParaRPr lang="en-US" dirty="0"/>
          </a:p>
        </p:txBody>
      </p:sp>
      <p:sp>
        <p:nvSpPr>
          <p:cNvPr id="12" name="pole tekstowe 11"/>
          <p:cNvSpPr txBox="1"/>
          <p:nvPr/>
        </p:nvSpPr>
        <p:spPr>
          <a:xfrm>
            <a:off x="929108" y="2659120"/>
            <a:ext cx="7267575" cy="1200329"/>
          </a:xfrm>
          <a:prstGeom prst="rect">
            <a:avLst/>
          </a:prstGeom>
          <a:noFill/>
        </p:spPr>
        <p:txBody>
          <a:bodyPr wrap="square" rtlCol="0">
            <a:spAutoFit/>
          </a:bodyPr>
          <a:lstStyle/>
          <a:p>
            <a:r>
              <a:rPr lang="pl-PL" dirty="0" smtClean="0"/>
              <a:t>Algorytm szyfrowania RSA polega na </a:t>
            </a:r>
            <a:r>
              <a:rPr lang="pl-PL" dirty="0" err="1" smtClean="0"/>
              <a:t>uwtorzeniu</a:t>
            </a:r>
            <a:r>
              <a:rPr lang="pl-PL" dirty="0" smtClean="0"/>
              <a:t> klucza publicznego i prywatnego, ma to na celu zabezpieczenie </a:t>
            </a:r>
            <a:r>
              <a:rPr lang="pl-PL" dirty="0" err="1" smtClean="0"/>
              <a:t>przesyłu</a:t>
            </a:r>
            <a:r>
              <a:rPr lang="pl-PL" dirty="0" smtClean="0"/>
              <a:t> </a:t>
            </a:r>
            <a:r>
              <a:rPr lang="pl-PL" dirty="0" err="1" smtClean="0"/>
              <a:t>zaszyforwanych</a:t>
            </a:r>
            <a:r>
              <a:rPr lang="pl-PL" dirty="0" smtClean="0"/>
              <a:t> danych. Nie ma to nic wspólnego z kompresją stratną…</a:t>
            </a:r>
            <a:endParaRPr lang="en-US" dirty="0"/>
          </a:p>
        </p:txBody>
      </p:sp>
    </p:spTree>
    <p:extLst>
      <p:ext uri="{BB962C8B-B14F-4D97-AF65-F5344CB8AC3E}">
        <p14:creationId xmlns:p14="http://schemas.microsoft.com/office/powerpoint/2010/main" val="191856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80">
                                          <p:stCondLst>
                                            <p:cond delay="0"/>
                                          </p:stCondLst>
                                        </p:cTn>
                                        <p:tgtEl>
                                          <p:spTgt spid="2"/>
                                        </p:tgtEl>
                                      </p:cBhvr>
                                    </p:animEffect>
                                    <p:anim calcmode="lin" valueType="num">
                                      <p:cBhvr>
                                        <p:cTn id="4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5" dur="26">
                                          <p:stCondLst>
                                            <p:cond delay="650"/>
                                          </p:stCondLst>
                                        </p:cTn>
                                        <p:tgtEl>
                                          <p:spTgt spid="2"/>
                                        </p:tgtEl>
                                      </p:cBhvr>
                                      <p:to x="100000" y="60000"/>
                                    </p:animScale>
                                    <p:animScale>
                                      <p:cBhvr>
                                        <p:cTn id="46" dur="166" decel="50000">
                                          <p:stCondLst>
                                            <p:cond delay="676"/>
                                          </p:stCondLst>
                                        </p:cTn>
                                        <p:tgtEl>
                                          <p:spTgt spid="2"/>
                                        </p:tgtEl>
                                      </p:cBhvr>
                                      <p:to x="100000" y="100000"/>
                                    </p:animScale>
                                    <p:animScale>
                                      <p:cBhvr>
                                        <p:cTn id="47" dur="26">
                                          <p:stCondLst>
                                            <p:cond delay="1312"/>
                                          </p:stCondLst>
                                        </p:cTn>
                                        <p:tgtEl>
                                          <p:spTgt spid="2"/>
                                        </p:tgtEl>
                                      </p:cBhvr>
                                      <p:to x="100000" y="80000"/>
                                    </p:animScale>
                                    <p:animScale>
                                      <p:cBhvr>
                                        <p:cTn id="48" dur="166" decel="50000">
                                          <p:stCondLst>
                                            <p:cond delay="1338"/>
                                          </p:stCondLst>
                                        </p:cTn>
                                        <p:tgtEl>
                                          <p:spTgt spid="2"/>
                                        </p:tgtEl>
                                      </p:cBhvr>
                                      <p:to x="100000" y="100000"/>
                                    </p:animScale>
                                    <p:animScale>
                                      <p:cBhvr>
                                        <p:cTn id="49" dur="26">
                                          <p:stCondLst>
                                            <p:cond delay="1642"/>
                                          </p:stCondLst>
                                        </p:cTn>
                                        <p:tgtEl>
                                          <p:spTgt spid="2"/>
                                        </p:tgtEl>
                                      </p:cBhvr>
                                      <p:to x="100000" y="90000"/>
                                    </p:animScale>
                                    <p:animScale>
                                      <p:cBhvr>
                                        <p:cTn id="50" dur="166" decel="50000">
                                          <p:stCondLst>
                                            <p:cond delay="1668"/>
                                          </p:stCondLst>
                                        </p:cTn>
                                        <p:tgtEl>
                                          <p:spTgt spid="2"/>
                                        </p:tgtEl>
                                      </p:cBhvr>
                                      <p:to x="100000" y="100000"/>
                                    </p:animScale>
                                    <p:animScale>
                                      <p:cBhvr>
                                        <p:cTn id="51" dur="26">
                                          <p:stCondLst>
                                            <p:cond delay="1808"/>
                                          </p:stCondLst>
                                        </p:cTn>
                                        <p:tgtEl>
                                          <p:spTgt spid="2"/>
                                        </p:tgtEl>
                                      </p:cBhvr>
                                      <p:to x="100000" y="95000"/>
                                    </p:animScale>
                                    <p:animScale>
                                      <p:cBhvr>
                                        <p:cTn id="52" dur="166" decel="50000">
                                          <p:stCondLst>
                                            <p:cond delay="1834"/>
                                          </p:stCondLst>
                                        </p:cTn>
                                        <p:tgtEl>
                                          <p:spTgt spid="2"/>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xit" presetSubtype="0" fill="hold" grpId="1" nodeType="clickEffect">
                                  <p:stCondLst>
                                    <p:cond delay="0"/>
                                  </p:stCondLst>
                                  <p:childTnLst>
                                    <p:animEffect transition="out" filter="wipe(down)">
                                      <p:cBhvr>
                                        <p:cTn id="56" dur="180" accel="50000">
                                          <p:stCondLst>
                                            <p:cond delay="1820"/>
                                          </p:stCondLst>
                                        </p:cTn>
                                        <p:tgtEl>
                                          <p:spTgt spid="4"/>
                                        </p:tgtEl>
                                      </p:cBhvr>
                                    </p:animEffect>
                                    <p:anim calcmode="lin" valueType="num">
                                      <p:cBhvr>
                                        <p:cTn id="57" dur="1822" tmFilter="0,0; 0.14,0.31; 0.43,0.73; 0.71,0.91; 1.0,1.0">
                                          <p:stCondLst>
                                            <p:cond delay="0"/>
                                          </p:stCondLst>
                                        </p:cTn>
                                        <p:tgtEl>
                                          <p:spTgt spid="4"/>
                                        </p:tgtEl>
                                        <p:attrNameLst>
                                          <p:attrName>ppt_x</p:attrName>
                                        </p:attrNameLst>
                                      </p:cBhvr>
                                      <p:tavLst>
                                        <p:tav tm="0">
                                          <p:val>
                                            <p:strVal val="ppt_x"/>
                                          </p:val>
                                        </p:tav>
                                        <p:tav tm="100000">
                                          <p:val>
                                            <p:strVal val="#ppt_x+0.25"/>
                                          </p:val>
                                        </p:tav>
                                      </p:tavLst>
                                    </p:anim>
                                    <p:anim calcmode="lin" valueType="num">
                                      <p:cBhvr>
                                        <p:cTn id="58" dur="178">
                                          <p:stCondLst>
                                            <p:cond delay="1822"/>
                                          </p:stCondLst>
                                        </p:cTn>
                                        <p:tgtEl>
                                          <p:spTgt spid="4"/>
                                        </p:tgtEl>
                                        <p:attrNameLst>
                                          <p:attrName>ppt_x</p:attrName>
                                        </p:attrNameLst>
                                      </p:cBhvr>
                                      <p:tavLst>
                                        <p:tav tm="0">
                                          <p:val>
                                            <p:strVal val="ppt_x"/>
                                          </p:val>
                                        </p:tav>
                                        <p:tav tm="100000">
                                          <p:val>
                                            <p:strVal val="ppt_x"/>
                                          </p:val>
                                        </p:tav>
                                      </p:tavLst>
                                    </p:anim>
                                    <p:anim calcmode="lin" valueType="num">
                                      <p:cBhvr>
                                        <p:cTn id="59" dur="664" tmFilter="0.0,0.0;0.25,0.07;0.50,0.2;0.75,0.467;1.0,1.0">
                                          <p:stCondLst>
                                            <p:cond delay="0"/>
                                          </p:stCondLst>
                                        </p:cTn>
                                        <p:tgtEl>
                                          <p:spTgt spid="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0" dur="664" tmFilter="0, 0; 0.125,0.2665; 0.25,0.4; 0.375,0.465; 0.5,0.5;  0.625,0.535; 0.75,0.6; 0.875,0.7335; 1,1">
                                          <p:stCondLst>
                                            <p:cond delay="664"/>
                                          </p:stCondLst>
                                        </p:cTn>
                                        <p:tgtEl>
                                          <p:spTgt spid="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1" dur="332" tmFilter="0, 0; 0.125,0.2665; 0.25,0.4; 0.375,0.465; 0.5,0.5;  0.625,0.535; 0.75,0.6; 0.875,0.7335; 1,1">
                                          <p:stCondLst>
                                            <p:cond delay="1324"/>
                                          </p:stCondLst>
                                        </p:cTn>
                                        <p:tgtEl>
                                          <p:spTgt spid="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2" dur="164" tmFilter="0, 0; 0.125,0.2665; 0.25,0.4; 0.375,0.465; 0.5,0.5;  0.625,0.535; 0.75,0.6; 0.875,0.7335; 1,1">
                                          <p:stCondLst>
                                            <p:cond delay="1656"/>
                                          </p:stCondLst>
                                        </p:cTn>
                                        <p:tgtEl>
                                          <p:spTgt spid="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63" dur="180" accel="50000">
                                          <p:stCondLst>
                                            <p:cond delay="1820"/>
                                          </p:stCondLst>
                                        </p:cTn>
                                        <p:tgtEl>
                                          <p:spTgt spid="4"/>
                                        </p:tgtEl>
                                        <p:attrNameLst>
                                          <p:attrName>ppt_y</p:attrName>
                                        </p:attrNameLst>
                                      </p:cBhvr>
                                      <p:tavLst>
                                        <p:tav tm="0">
                                          <p:val>
                                            <p:strVal val="ppt_y"/>
                                          </p:val>
                                        </p:tav>
                                        <p:tav tm="100000">
                                          <p:val>
                                            <p:strVal val="ppt_y+ppt_h"/>
                                          </p:val>
                                        </p:tav>
                                      </p:tavLst>
                                    </p:anim>
                                    <p:animScale>
                                      <p:cBhvr>
                                        <p:cTn id="64" dur="26">
                                          <p:stCondLst>
                                            <p:cond delay="620"/>
                                          </p:stCondLst>
                                        </p:cTn>
                                        <p:tgtEl>
                                          <p:spTgt spid="4"/>
                                        </p:tgtEl>
                                      </p:cBhvr>
                                      <p:to x="100000" y="60000"/>
                                    </p:animScale>
                                    <p:animScale>
                                      <p:cBhvr>
                                        <p:cTn id="65" dur="166" decel="50000">
                                          <p:stCondLst>
                                            <p:cond delay="646"/>
                                          </p:stCondLst>
                                        </p:cTn>
                                        <p:tgtEl>
                                          <p:spTgt spid="4"/>
                                        </p:tgtEl>
                                      </p:cBhvr>
                                      <p:to x="100000" y="100000"/>
                                    </p:animScale>
                                    <p:animScale>
                                      <p:cBhvr>
                                        <p:cTn id="66" dur="26">
                                          <p:stCondLst>
                                            <p:cond delay="1312"/>
                                          </p:stCondLst>
                                        </p:cTn>
                                        <p:tgtEl>
                                          <p:spTgt spid="4"/>
                                        </p:tgtEl>
                                      </p:cBhvr>
                                      <p:to x="100000" y="80000"/>
                                    </p:animScale>
                                    <p:animScale>
                                      <p:cBhvr>
                                        <p:cTn id="67" dur="166" decel="50000">
                                          <p:stCondLst>
                                            <p:cond delay="1338"/>
                                          </p:stCondLst>
                                        </p:cTn>
                                        <p:tgtEl>
                                          <p:spTgt spid="4"/>
                                        </p:tgtEl>
                                      </p:cBhvr>
                                      <p:to x="100000" y="100000"/>
                                    </p:animScale>
                                    <p:animScale>
                                      <p:cBhvr>
                                        <p:cTn id="68" dur="26">
                                          <p:stCondLst>
                                            <p:cond delay="1642"/>
                                          </p:stCondLst>
                                        </p:cTn>
                                        <p:tgtEl>
                                          <p:spTgt spid="4"/>
                                        </p:tgtEl>
                                      </p:cBhvr>
                                      <p:to x="100000" y="90000"/>
                                    </p:animScale>
                                    <p:animScale>
                                      <p:cBhvr>
                                        <p:cTn id="69" dur="166" decel="50000">
                                          <p:stCondLst>
                                            <p:cond delay="1668"/>
                                          </p:stCondLst>
                                        </p:cTn>
                                        <p:tgtEl>
                                          <p:spTgt spid="4"/>
                                        </p:tgtEl>
                                      </p:cBhvr>
                                      <p:to x="100000" y="100000"/>
                                    </p:animScale>
                                    <p:animScale>
                                      <p:cBhvr>
                                        <p:cTn id="70" dur="26">
                                          <p:stCondLst>
                                            <p:cond delay="1808"/>
                                          </p:stCondLst>
                                        </p:cTn>
                                        <p:tgtEl>
                                          <p:spTgt spid="4"/>
                                        </p:tgtEl>
                                      </p:cBhvr>
                                      <p:to x="100000" y="95000"/>
                                    </p:animScale>
                                    <p:animScale>
                                      <p:cBhvr>
                                        <p:cTn id="71" dur="166" decel="50000">
                                          <p:stCondLst>
                                            <p:cond delay="1834"/>
                                          </p:stCondLst>
                                        </p:cTn>
                                        <p:tgtEl>
                                          <p:spTgt spid="4"/>
                                        </p:tgtEl>
                                      </p:cBhvr>
                                      <p:to x="100000" y="100000"/>
                                    </p:animScale>
                                    <p:set>
                                      <p:cBhvr>
                                        <p:cTn id="72" dur="1" fill="hold">
                                          <p:stCondLst>
                                            <p:cond delay="1999"/>
                                          </p:stCondLst>
                                        </p:cTn>
                                        <p:tgtEl>
                                          <p:spTgt spid="4"/>
                                        </p:tgtEl>
                                        <p:attrNameLst>
                                          <p:attrName>style.visibility</p:attrName>
                                        </p:attrNameLst>
                                      </p:cBhvr>
                                      <p:to>
                                        <p:strVal val="hidden"/>
                                      </p:to>
                                    </p:set>
                                  </p:childTnLst>
                                </p:cTn>
                              </p:par>
                              <p:par>
                                <p:cTn id="73" presetID="26" presetClass="exit" presetSubtype="0" fill="hold" grpId="1" nodeType="withEffect">
                                  <p:stCondLst>
                                    <p:cond delay="0"/>
                                  </p:stCondLst>
                                  <p:childTnLst>
                                    <p:animEffect transition="out" filter="wipe(down)">
                                      <p:cBhvr>
                                        <p:cTn id="74" dur="180" accel="50000">
                                          <p:stCondLst>
                                            <p:cond delay="1820"/>
                                          </p:stCondLst>
                                        </p:cTn>
                                        <p:tgtEl>
                                          <p:spTgt spid="3"/>
                                        </p:tgtEl>
                                      </p:cBhvr>
                                    </p:animEffect>
                                    <p:anim calcmode="lin" valueType="num">
                                      <p:cBhvr>
                                        <p:cTn id="75" dur="1822" tmFilter="0,0; 0.14,0.31; 0.43,0.73; 0.71,0.91; 1.0,1.0">
                                          <p:stCondLst>
                                            <p:cond delay="0"/>
                                          </p:stCondLst>
                                        </p:cTn>
                                        <p:tgtEl>
                                          <p:spTgt spid="3"/>
                                        </p:tgtEl>
                                        <p:attrNameLst>
                                          <p:attrName>ppt_x</p:attrName>
                                        </p:attrNameLst>
                                      </p:cBhvr>
                                      <p:tavLst>
                                        <p:tav tm="0">
                                          <p:val>
                                            <p:strVal val="ppt_x"/>
                                          </p:val>
                                        </p:tav>
                                        <p:tav tm="100000">
                                          <p:val>
                                            <p:strVal val="#ppt_x+0.25"/>
                                          </p:val>
                                        </p:tav>
                                      </p:tavLst>
                                    </p:anim>
                                    <p:anim calcmode="lin" valueType="num">
                                      <p:cBhvr>
                                        <p:cTn id="76" dur="178">
                                          <p:stCondLst>
                                            <p:cond delay="1822"/>
                                          </p:stCondLst>
                                        </p:cTn>
                                        <p:tgtEl>
                                          <p:spTgt spid="3"/>
                                        </p:tgtEl>
                                        <p:attrNameLst>
                                          <p:attrName>ppt_x</p:attrName>
                                        </p:attrNameLst>
                                      </p:cBhvr>
                                      <p:tavLst>
                                        <p:tav tm="0">
                                          <p:val>
                                            <p:strVal val="ppt_x"/>
                                          </p:val>
                                        </p:tav>
                                        <p:tav tm="100000">
                                          <p:val>
                                            <p:strVal val="ppt_x"/>
                                          </p:val>
                                        </p:tav>
                                      </p:tavLst>
                                    </p:anim>
                                    <p:anim calcmode="lin" valueType="num">
                                      <p:cBhvr>
                                        <p:cTn id="77" dur="664" tmFilter="0.0,0.0;0.25,0.07;0.50,0.2;0.75,0.467;1.0,1.0">
                                          <p:stCondLst>
                                            <p:cond delay="0"/>
                                          </p:stCondLst>
                                        </p:cTn>
                                        <p:tgtEl>
                                          <p:spTgt spid="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78" dur="664" tmFilter="0, 0; 0.125,0.2665; 0.25,0.4; 0.375,0.465; 0.5,0.5;  0.625,0.535; 0.75,0.6; 0.875,0.7335; 1,1">
                                          <p:stCondLst>
                                            <p:cond delay="664"/>
                                          </p:stCondLst>
                                        </p:cTn>
                                        <p:tgtEl>
                                          <p:spTgt spid="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79" dur="332" tmFilter="0, 0; 0.125,0.2665; 0.25,0.4; 0.375,0.465; 0.5,0.5;  0.625,0.535; 0.75,0.6; 0.875,0.7335; 1,1">
                                          <p:stCondLst>
                                            <p:cond delay="1324"/>
                                          </p:stCondLst>
                                        </p:cTn>
                                        <p:tgtEl>
                                          <p:spTgt spid="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80" dur="164" tmFilter="0, 0; 0.125,0.2665; 0.25,0.4; 0.375,0.465; 0.5,0.5;  0.625,0.535; 0.75,0.6; 0.875,0.7335; 1,1">
                                          <p:stCondLst>
                                            <p:cond delay="1656"/>
                                          </p:stCondLst>
                                        </p:cTn>
                                        <p:tgtEl>
                                          <p:spTgt spid="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81" dur="180" accel="50000">
                                          <p:stCondLst>
                                            <p:cond delay="1820"/>
                                          </p:stCondLst>
                                        </p:cTn>
                                        <p:tgtEl>
                                          <p:spTgt spid="3"/>
                                        </p:tgtEl>
                                        <p:attrNameLst>
                                          <p:attrName>ppt_y</p:attrName>
                                        </p:attrNameLst>
                                      </p:cBhvr>
                                      <p:tavLst>
                                        <p:tav tm="0">
                                          <p:val>
                                            <p:strVal val="ppt_y"/>
                                          </p:val>
                                        </p:tav>
                                        <p:tav tm="100000">
                                          <p:val>
                                            <p:strVal val="ppt_y+ppt_h"/>
                                          </p:val>
                                        </p:tav>
                                      </p:tavLst>
                                    </p:anim>
                                    <p:animScale>
                                      <p:cBhvr>
                                        <p:cTn id="82" dur="26">
                                          <p:stCondLst>
                                            <p:cond delay="620"/>
                                          </p:stCondLst>
                                        </p:cTn>
                                        <p:tgtEl>
                                          <p:spTgt spid="3"/>
                                        </p:tgtEl>
                                      </p:cBhvr>
                                      <p:to x="100000" y="60000"/>
                                    </p:animScale>
                                    <p:animScale>
                                      <p:cBhvr>
                                        <p:cTn id="83" dur="166" decel="50000">
                                          <p:stCondLst>
                                            <p:cond delay="646"/>
                                          </p:stCondLst>
                                        </p:cTn>
                                        <p:tgtEl>
                                          <p:spTgt spid="3"/>
                                        </p:tgtEl>
                                      </p:cBhvr>
                                      <p:to x="100000" y="100000"/>
                                    </p:animScale>
                                    <p:animScale>
                                      <p:cBhvr>
                                        <p:cTn id="84" dur="26">
                                          <p:stCondLst>
                                            <p:cond delay="1312"/>
                                          </p:stCondLst>
                                        </p:cTn>
                                        <p:tgtEl>
                                          <p:spTgt spid="3"/>
                                        </p:tgtEl>
                                      </p:cBhvr>
                                      <p:to x="100000" y="80000"/>
                                    </p:animScale>
                                    <p:animScale>
                                      <p:cBhvr>
                                        <p:cTn id="85" dur="166" decel="50000">
                                          <p:stCondLst>
                                            <p:cond delay="1338"/>
                                          </p:stCondLst>
                                        </p:cTn>
                                        <p:tgtEl>
                                          <p:spTgt spid="3"/>
                                        </p:tgtEl>
                                      </p:cBhvr>
                                      <p:to x="100000" y="100000"/>
                                    </p:animScale>
                                    <p:animScale>
                                      <p:cBhvr>
                                        <p:cTn id="86" dur="26">
                                          <p:stCondLst>
                                            <p:cond delay="1642"/>
                                          </p:stCondLst>
                                        </p:cTn>
                                        <p:tgtEl>
                                          <p:spTgt spid="3"/>
                                        </p:tgtEl>
                                      </p:cBhvr>
                                      <p:to x="100000" y="90000"/>
                                    </p:animScale>
                                    <p:animScale>
                                      <p:cBhvr>
                                        <p:cTn id="87" dur="166" decel="50000">
                                          <p:stCondLst>
                                            <p:cond delay="1668"/>
                                          </p:stCondLst>
                                        </p:cTn>
                                        <p:tgtEl>
                                          <p:spTgt spid="3"/>
                                        </p:tgtEl>
                                      </p:cBhvr>
                                      <p:to x="100000" y="100000"/>
                                    </p:animScale>
                                    <p:animScale>
                                      <p:cBhvr>
                                        <p:cTn id="88" dur="26">
                                          <p:stCondLst>
                                            <p:cond delay="1808"/>
                                          </p:stCondLst>
                                        </p:cTn>
                                        <p:tgtEl>
                                          <p:spTgt spid="3"/>
                                        </p:tgtEl>
                                      </p:cBhvr>
                                      <p:to x="100000" y="95000"/>
                                    </p:animScale>
                                    <p:animScale>
                                      <p:cBhvr>
                                        <p:cTn id="89" dur="166" decel="50000">
                                          <p:stCondLst>
                                            <p:cond delay="1834"/>
                                          </p:stCondLst>
                                        </p:cTn>
                                        <p:tgtEl>
                                          <p:spTgt spid="3"/>
                                        </p:tgtEl>
                                      </p:cBhvr>
                                      <p:to x="100000" y="100000"/>
                                    </p:animScale>
                                    <p:set>
                                      <p:cBhvr>
                                        <p:cTn id="90" dur="1" fill="hold">
                                          <p:stCondLst>
                                            <p:cond delay="1999"/>
                                          </p:stCondLst>
                                        </p:cTn>
                                        <p:tgtEl>
                                          <p:spTgt spid="3"/>
                                        </p:tgtEl>
                                        <p:attrNameLst>
                                          <p:attrName>style.visibility</p:attrName>
                                        </p:attrNameLst>
                                      </p:cBhvr>
                                      <p:to>
                                        <p:strVal val="hidden"/>
                                      </p:to>
                                    </p:set>
                                  </p:childTnLst>
                                </p:cTn>
                              </p:par>
                              <p:par>
                                <p:cTn id="91" presetID="26" presetClass="exit" presetSubtype="0" fill="hold" nodeType="withEffect">
                                  <p:stCondLst>
                                    <p:cond delay="0"/>
                                  </p:stCondLst>
                                  <p:childTnLst>
                                    <p:animEffect transition="out" filter="wipe(down)">
                                      <p:cBhvr>
                                        <p:cTn id="92" dur="180" accel="50000">
                                          <p:stCondLst>
                                            <p:cond delay="1820"/>
                                          </p:stCondLst>
                                        </p:cTn>
                                        <p:tgtEl>
                                          <p:spTgt spid="2"/>
                                        </p:tgtEl>
                                      </p:cBhvr>
                                    </p:animEffect>
                                    <p:anim calcmode="lin" valueType="num">
                                      <p:cBhvr>
                                        <p:cTn id="93" dur="1822"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94" dur="178">
                                          <p:stCondLst>
                                            <p:cond delay="1822"/>
                                          </p:stCondLst>
                                        </p:cTn>
                                        <p:tgtEl>
                                          <p:spTgt spid="2"/>
                                        </p:tgtEl>
                                        <p:attrNameLst>
                                          <p:attrName>ppt_x</p:attrName>
                                        </p:attrNameLst>
                                      </p:cBhvr>
                                      <p:tavLst>
                                        <p:tav tm="0">
                                          <p:val>
                                            <p:strVal val="ppt_x"/>
                                          </p:val>
                                        </p:tav>
                                        <p:tav tm="100000">
                                          <p:val>
                                            <p:strVal val="ppt_x"/>
                                          </p:val>
                                        </p:tav>
                                      </p:tavLst>
                                    </p:anim>
                                    <p:anim calcmode="lin" valueType="num">
                                      <p:cBhvr>
                                        <p:cTn id="95" dur="664"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96" dur="664" tmFilter="0, 0; 0.125,0.2665; 0.25,0.4; 0.375,0.465; 0.5,0.5;  0.625,0.535; 0.75,0.6; 0.875,0.7335; 1,1">
                                          <p:stCondLst>
                                            <p:cond delay="664"/>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97" dur="332" tmFilter="0, 0; 0.125,0.2665; 0.25,0.4; 0.375,0.465; 0.5,0.5;  0.625,0.535; 0.75,0.6; 0.875,0.7335; 1,1">
                                          <p:stCondLst>
                                            <p:cond delay="1324"/>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98" dur="164" tmFilter="0, 0; 0.125,0.2665; 0.25,0.4; 0.375,0.465; 0.5,0.5;  0.625,0.535; 0.75,0.6; 0.875,0.7335; 1,1">
                                          <p:stCondLst>
                                            <p:cond delay="1656"/>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99" dur="180" accel="50000">
                                          <p:stCondLst>
                                            <p:cond delay="1820"/>
                                          </p:stCondLst>
                                        </p:cTn>
                                        <p:tgtEl>
                                          <p:spTgt spid="2"/>
                                        </p:tgtEl>
                                        <p:attrNameLst>
                                          <p:attrName>ppt_y</p:attrName>
                                        </p:attrNameLst>
                                      </p:cBhvr>
                                      <p:tavLst>
                                        <p:tav tm="0">
                                          <p:val>
                                            <p:strVal val="ppt_y"/>
                                          </p:val>
                                        </p:tav>
                                        <p:tav tm="100000">
                                          <p:val>
                                            <p:strVal val="ppt_y+ppt_h"/>
                                          </p:val>
                                        </p:tav>
                                      </p:tavLst>
                                    </p:anim>
                                    <p:animScale>
                                      <p:cBhvr>
                                        <p:cTn id="100" dur="26">
                                          <p:stCondLst>
                                            <p:cond delay="620"/>
                                          </p:stCondLst>
                                        </p:cTn>
                                        <p:tgtEl>
                                          <p:spTgt spid="2"/>
                                        </p:tgtEl>
                                      </p:cBhvr>
                                      <p:to x="100000" y="60000"/>
                                    </p:animScale>
                                    <p:animScale>
                                      <p:cBhvr>
                                        <p:cTn id="101" dur="166" decel="50000">
                                          <p:stCondLst>
                                            <p:cond delay="646"/>
                                          </p:stCondLst>
                                        </p:cTn>
                                        <p:tgtEl>
                                          <p:spTgt spid="2"/>
                                        </p:tgtEl>
                                      </p:cBhvr>
                                      <p:to x="100000" y="100000"/>
                                    </p:animScale>
                                    <p:animScale>
                                      <p:cBhvr>
                                        <p:cTn id="102" dur="26">
                                          <p:stCondLst>
                                            <p:cond delay="1312"/>
                                          </p:stCondLst>
                                        </p:cTn>
                                        <p:tgtEl>
                                          <p:spTgt spid="2"/>
                                        </p:tgtEl>
                                      </p:cBhvr>
                                      <p:to x="100000" y="80000"/>
                                    </p:animScale>
                                    <p:animScale>
                                      <p:cBhvr>
                                        <p:cTn id="103" dur="166" decel="50000">
                                          <p:stCondLst>
                                            <p:cond delay="1338"/>
                                          </p:stCondLst>
                                        </p:cTn>
                                        <p:tgtEl>
                                          <p:spTgt spid="2"/>
                                        </p:tgtEl>
                                      </p:cBhvr>
                                      <p:to x="100000" y="100000"/>
                                    </p:animScale>
                                    <p:animScale>
                                      <p:cBhvr>
                                        <p:cTn id="104" dur="26">
                                          <p:stCondLst>
                                            <p:cond delay="1642"/>
                                          </p:stCondLst>
                                        </p:cTn>
                                        <p:tgtEl>
                                          <p:spTgt spid="2"/>
                                        </p:tgtEl>
                                      </p:cBhvr>
                                      <p:to x="100000" y="90000"/>
                                    </p:animScale>
                                    <p:animScale>
                                      <p:cBhvr>
                                        <p:cTn id="105" dur="166" decel="50000">
                                          <p:stCondLst>
                                            <p:cond delay="1668"/>
                                          </p:stCondLst>
                                        </p:cTn>
                                        <p:tgtEl>
                                          <p:spTgt spid="2"/>
                                        </p:tgtEl>
                                      </p:cBhvr>
                                      <p:to x="100000" y="100000"/>
                                    </p:animScale>
                                    <p:animScale>
                                      <p:cBhvr>
                                        <p:cTn id="106" dur="26">
                                          <p:stCondLst>
                                            <p:cond delay="1808"/>
                                          </p:stCondLst>
                                        </p:cTn>
                                        <p:tgtEl>
                                          <p:spTgt spid="2"/>
                                        </p:tgtEl>
                                      </p:cBhvr>
                                      <p:to x="100000" y="95000"/>
                                    </p:animScale>
                                    <p:animScale>
                                      <p:cBhvr>
                                        <p:cTn id="107" dur="166" decel="50000">
                                          <p:stCondLst>
                                            <p:cond delay="1834"/>
                                          </p:stCondLst>
                                        </p:cTn>
                                        <p:tgtEl>
                                          <p:spTgt spid="2"/>
                                        </p:tgtEl>
                                      </p:cBhvr>
                                      <p:to x="100000" y="100000"/>
                                    </p:animScale>
                                    <p:set>
                                      <p:cBhvr>
                                        <p:cTn id="108" dur="1" fill="hold">
                                          <p:stCondLst>
                                            <p:cond delay="1999"/>
                                          </p:stCondLst>
                                        </p:cTn>
                                        <p:tgtEl>
                                          <p:spTgt spid="2"/>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5"/>
                                        </p:tgtEl>
                                        <p:attrNameLst>
                                          <p:attrName>style.visibility</p:attrName>
                                        </p:attrNameLst>
                                      </p:cBhvr>
                                      <p:to>
                                        <p:strVal val="visible"/>
                                      </p:to>
                                    </p:set>
                                    <p:anim calcmode="lin" valueType="num">
                                      <p:cBhvr additive="base">
                                        <p:cTn id="113" dur="500" fill="hold"/>
                                        <p:tgtEl>
                                          <p:spTgt spid="5"/>
                                        </p:tgtEl>
                                        <p:attrNameLst>
                                          <p:attrName>ppt_x</p:attrName>
                                        </p:attrNameLst>
                                      </p:cBhvr>
                                      <p:tavLst>
                                        <p:tav tm="0">
                                          <p:val>
                                            <p:strVal val="#ppt_x"/>
                                          </p:val>
                                        </p:tav>
                                        <p:tav tm="100000">
                                          <p:val>
                                            <p:strVal val="#ppt_x"/>
                                          </p:val>
                                        </p:tav>
                                      </p:tavLst>
                                    </p:anim>
                                    <p:anim calcmode="lin" valueType="num">
                                      <p:cBhvr additive="base">
                                        <p:cTn id="1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xit" presetSubtype="4" fill="hold" grpId="1" nodeType="clickEffect">
                                  <p:stCondLst>
                                    <p:cond delay="0"/>
                                  </p:stCondLst>
                                  <p:childTnLst>
                                    <p:anim calcmode="lin" valueType="num">
                                      <p:cBhvr additive="base">
                                        <p:cTn id="118" dur="500"/>
                                        <p:tgtEl>
                                          <p:spTgt spid="5"/>
                                        </p:tgtEl>
                                        <p:attrNameLst>
                                          <p:attrName>ppt_x</p:attrName>
                                        </p:attrNameLst>
                                      </p:cBhvr>
                                      <p:tavLst>
                                        <p:tav tm="0">
                                          <p:val>
                                            <p:strVal val="ppt_x"/>
                                          </p:val>
                                        </p:tav>
                                        <p:tav tm="100000">
                                          <p:val>
                                            <p:strVal val="ppt_x"/>
                                          </p:val>
                                        </p:tav>
                                      </p:tavLst>
                                    </p:anim>
                                    <p:anim calcmode="lin" valueType="num">
                                      <p:cBhvr additive="base">
                                        <p:cTn id="119" dur="500"/>
                                        <p:tgtEl>
                                          <p:spTgt spid="5"/>
                                        </p:tgtEl>
                                        <p:attrNameLst>
                                          <p:attrName>ppt_y</p:attrName>
                                        </p:attrNameLst>
                                      </p:cBhvr>
                                      <p:tavLst>
                                        <p:tav tm="0">
                                          <p:val>
                                            <p:strVal val="ppt_y"/>
                                          </p:val>
                                        </p:tav>
                                        <p:tav tm="100000">
                                          <p:val>
                                            <p:strVal val="1+ppt_h/2"/>
                                          </p:val>
                                        </p:tav>
                                      </p:tavLst>
                                    </p:anim>
                                    <p:set>
                                      <p:cBhvr>
                                        <p:cTn id="120" dur="1" fill="hold">
                                          <p:stCondLst>
                                            <p:cond delay="499"/>
                                          </p:stCondLst>
                                        </p:cTn>
                                        <p:tgtEl>
                                          <p:spTgt spid="5"/>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8"/>
                                        </p:tgtEl>
                                        <p:attrNameLst>
                                          <p:attrName>style.visibility</p:attrName>
                                        </p:attrNameLst>
                                      </p:cBhvr>
                                      <p:to>
                                        <p:strVal val="visible"/>
                                      </p:to>
                                    </p:set>
                                    <p:anim calcmode="lin" valueType="num">
                                      <p:cBhvr additive="base">
                                        <p:cTn id="125" dur="500" fill="hold"/>
                                        <p:tgtEl>
                                          <p:spTgt spid="8"/>
                                        </p:tgtEl>
                                        <p:attrNameLst>
                                          <p:attrName>ppt_x</p:attrName>
                                        </p:attrNameLst>
                                      </p:cBhvr>
                                      <p:tavLst>
                                        <p:tav tm="0">
                                          <p:val>
                                            <p:strVal val="#ppt_x"/>
                                          </p:val>
                                        </p:tav>
                                        <p:tav tm="100000">
                                          <p:val>
                                            <p:strVal val="#ppt_x"/>
                                          </p:val>
                                        </p:tav>
                                      </p:tavLst>
                                    </p:anim>
                                    <p:anim calcmode="lin" valueType="num">
                                      <p:cBhvr additive="base">
                                        <p:cTn id="1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6" presetClass="entr" presetSubtype="16" fill="hold" grpId="0" nodeType="clickEffect">
                                  <p:stCondLst>
                                    <p:cond delay="0"/>
                                  </p:stCondLst>
                                  <p:childTnLst>
                                    <p:set>
                                      <p:cBhvr>
                                        <p:cTn id="130" dur="1" fill="hold">
                                          <p:stCondLst>
                                            <p:cond delay="0"/>
                                          </p:stCondLst>
                                        </p:cTn>
                                        <p:tgtEl>
                                          <p:spTgt spid="7"/>
                                        </p:tgtEl>
                                        <p:attrNameLst>
                                          <p:attrName>style.visibility</p:attrName>
                                        </p:attrNameLst>
                                      </p:cBhvr>
                                      <p:to>
                                        <p:strVal val="visible"/>
                                      </p:to>
                                    </p:set>
                                    <p:animEffect transition="in" filter="circle(in)">
                                      <p:cBhvr>
                                        <p:cTn id="131" dur="2000"/>
                                        <p:tgtEl>
                                          <p:spTgt spid="7"/>
                                        </p:tgtEl>
                                      </p:cBhvr>
                                    </p:animEffect>
                                  </p:childTnLst>
                                </p:cTn>
                              </p:par>
                            </p:childTnLst>
                          </p:cTn>
                        </p:par>
                      </p:childTnLst>
                    </p:cTn>
                  </p:par>
                  <p:par>
                    <p:cTn id="132" fill="hold">
                      <p:stCondLst>
                        <p:cond delay="indefinite"/>
                      </p:stCondLst>
                      <p:childTnLst>
                        <p:par>
                          <p:cTn id="133" fill="hold">
                            <p:stCondLst>
                              <p:cond delay="0"/>
                            </p:stCondLst>
                            <p:childTnLst>
                              <p:par>
                                <p:cTn id="134" presetID="42" presetClass="exit" presetSubtype="0" fill="hold" grpId="1" nodeType="clickEffect">
                                  <p:stCondLst>
                                    <p:cond delay="0"/>
                                  </p:stCondLst>
                                  <p:childTnLst>
                                    <p:animEffect transition="out" filter="fade">
                                      <p:cBhvr>
                                        <p:cTn id="135" dur="1000"/>
                                        <p:tgtEl>
                                          <p:spTgt spid="8"/>
                                        </p:tgtEl>
                                      </p:cBhvr>
                                    </p:animEffect>
                                    <p:anim calcmode="lin" valueType="num">
                                      <p:cBhvr>
                                        <p:cTn id="136" dur="1000"/>
                                        <p:tgtEl>
                                          <p:spTgt spid="8"/>
                                        </p:tgtEl>
                                        <p:attrNameLst>
                                          <p:attrName>ppt_x</p:attrName>
                                        </p:attrNameLst>
                                      </p:cBhvr>
                                      <p:tavLst>
                                        <p:tav tm="0">
                                          <p:val>
                                            <p:strVal val="ppt_x"/>
                                          </p:val>
                                        </p:tav>
                                        <p:tav tm="100000">
                                          <p:val>
                                            <p:strVal val="ppt_x"/>
                                          </p:val>
                                        </p:tav>
                                      </p:tavLst>
                                    </p:anim>
                                    <p:anim calcmode="lin" valueType="num">
                                      <p:cBhvr>
                                        <p:cTn id="137" dur="1000"/>
                                        <p:tgtEl>
                                          <p:spTgt spid="8"/>
                                        </p:tgtEl>
                                        <p:attrNameLst>
                                          <p:attrName>ppt_y</p:attrName>
                                        </p:attrNameLst>
                                      </p:cBhvr>
                                      <p:tavLst>
                                        <p:tav tm="0">
                                          <p:val>
                                            <p:strVal val="ppt_y"/>
                                          </p:val>
                                        </p:tav>
                                        <p:tav tm="100000">
                                          <p:val>
                                            <p:strVal val="ppt_y+.1"/>
                                          </p:val>
                                        </p:tav>
                                      </p:tavLst>
                                    </p:anim>
                                    <p:set>
                                      <p:cBhvr>
                                        <p:cTn id="138" dur="1" fill="hold">
                                          <p:stCondLst>
                                            <p:cond delay="999"/>
                                          </p:stCondLst>
                                        </p:cTn>
                                        <p:tgtEl>
                                          <p:spTgt spid="8"/>
                                        </p:tgtEl>
                                        <p:attrNameLst>
                                          <p:attrName>style.visibility</p:attrName>
                                        </p:attrNameLst>
                                      </p:cBhvr>
                                      <p:to>
                                        <p:strVal val="hidden"/>
                                      </p:to>
                                    </p:set>
                                  </p:childTnLst>
                                </p:cTn>
                              </p:par>
                            </p:childTnLst>
                          </p:cTn>
                        </p:par>
                      </p:childTnLst>
                    </p:cTn>
                  </p:par>
                  <p:par>
                    <p:cTn id="139" fill="hold">
                      <p:stCondLst>
                        <p:cond delay="indefinite"/>
                      </p:stCondLst>
                      <p:childTnLst>
                        <p:par>
                          <p:cTn id="140" fill="hold">
                            <p:stCondLst>
                              <p:cond delay="0"/>
                            </p:stCondLst>
                            <p:childTnLst>
                              <p:par>
                                <p:cTn id="141" presetID="6" presetClass="entr" presetSubtype="16" fill="hold" grpId="0" nodeType="clickEffect">
                                  <p:stCondLst>
                                    <p:cond delay="0"/>
                                  </p:stCondLst>
                                  <p:childTnLst>
                                    <p:set>
                                      <p:cBhvr>
                                        <p:cTn id="142" dur="1" fill="hold">
                                          <p:stCondLst>
                                            <p:cond delay="0"/>
                                          </p:stCondLst>
                                        </p:cTn>
                                        <p:tgtEl>
                                          <p:spTgt spid="9"/>
                                        </p:tgtEl>
                                        <p:attrNameLst>
                                          <p:attrName>style.visibility</p:attrName>
                                        </p:attrNameLst>
                                      </p:cBhvr>
                                      <p:to>
                                        <p:strVal val="visible"/>
                                      </p:to>
                                    </p:set>
                                    <p:animEffect transition="in" filter="circle(in)">
                                      <p:cBhvr>
                                        <p:cTn id="143" dur="2000"/>
                                        <p:tgtEl>
                                          <p:spTgt spid="9"/>
                                        </p:tgtEl>
                                      </p:cBhvr>
                                    </p:animEffect>
                                  </p:childTnLst>
                                </p:cTn>
                              </p:par>
                              <p:par>
                                <p:cTn id="144" presetID="6" presetClass="entr" presetSubtype="16" fill="hold" grpId="0" nodeType="withEffect">
                                  <p:stCondLst>
                                    <p:cond delay="0"/>
                                  </p:stCondLst>
                                  <p:childTnLst>
                                    <p:set>
                                      <p:cBhvr>
                                        <p:cTn id="145" dur="1" fill="hold">
                                          <p:stCondLst>
                                            <p:cond delay="0"/>
                                          </p:stCondLst>
                                        </p:cTn>
                                        <p:tgtEl>
                                          <p:spTgt spid="10"/>
                                        </p:tgtEl>
                                        <p:attrNameLst>
                                          <p:attrName>style.visibility</p:attrName>
                                        </p:attrNameLst>
                                      </p:cBhvr>
                                      <p:to>
                                        <p:strVal val="visible"/>
                                      </p:to>
                                    </p:set>
                                    <p:animEffect transition="in" filter="circle(in)">
                                      <p:cBhvr>
                                        <p:cTn id="146" dur="2000"/>
                                        <p:tgtEl>
                                          <p:spTgt spid="10"/>
                                        </p:tgtEl>
                                      </p:cBhvr>
                                    </p:animEffect>
                                  </p:childTnLst>
                                </p:cTn>
                              </p:par>
                            </p:childTnLst>
                          </p:cTn>
                        </p:par>
                      </p:childTnLst>
                    </p:cTn>
                  </p:par>
                  <p:par>
                    <p:cTn id="147" fill="hold">
                      <p:stCondLst>
                        <p:cond delay="indefinite"/>
                      </p:stCondLst>
                      <p:childTnLst>
                        <p:par>
                          <p:cTn id="148" fill="hold">
                            <p:stCondLst>
                              <p:cond delay="0"/>
                            </p:stCondLst>
                            <p:childTnLst>
                              <p:par>
                                <p:cTn id="149" presetID="42" presetClass="entr" presetSubtype="0" fill="hold" grpId="0" nodeType="clickEffect">
                                  <p:stCondLst>
                                    <p:cond delay="0"/>
                                  </p:stCondLst>
                                  <p:childTnLst>
                                    <p:set>
                                      <p:cBhvr>
                                        <p:cTn id="150" dur="1" fill="hold">
                                          <p:stCondLst>
                                            <p:cond delay="0"/>
                                          </p:stCondLst>
                                        </p:cTn>
                                        <p:tgtEl>
                                          <p:spTgt spid="12"/>
                                        </p:tgtEl>
                                        <p:attrNameLst>
                                          <p:attrName>style.visibility</p:attrName>
                                        </p:attrNameLst>
                                      </p:cBhvr>
                                      <p:to>
                                        <p:strVal val="visible"/>
                                      </p:to>
                                    </p:set>
                                    <p:animEffect transition="in" filter="fade">
                                      <p:cBhvr>
                                        <p:cTn id="151" dur="1000"/>
                                        <p:tgtEl>
                                          <p:spTgt spid="12"/>
                                        </p:tgtEl>
                                      </p:cBhvr>
                                    </p:animEffect>
                                    <p:anim calcmode="lin" valueType="num">
                                      <p:cBhvr>
                                        <p:cTn id="152" dur="1000" fill="hold"/>
                                        <p:tgtEl>
                                          <p:spTgt spid="12"/>
                                        </p:tgtEl>
                                        <p:attrNameLst>
                                          <p:attrName>ppt_x</p:attrName>
                                        </p:attrNameLst>
                                      </p:cBhvr>
                                      <p:tavLst>
                                        <p:tav tm="0">
                                          <p:val>
                                            <p:strVal val="#ppt_x"/>
                                          </p:val>
                                        </p:tav>
                                        <p:tav tm="100000">
                                          <p:val>
                                            <p:strVal val="#ppt_x"/>
                                          </p:val>
                                        </p:tav>
                                      </p:tavLst>
                                    </p:anim>
                                    <p:anim calcmode="lin" valueType="num">
                                      <p:cBhvr>
                                        <p:cTn id="15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6" presetClass="entr" presetSubtype="16" fill="hold" grpId="0" nodeType="clickEffect">
                                  <p:stCondLst>
                                    <p:cond delay="0"/>
                                  </p:stCondLst>
                                  <p:childTnLst>
                                    <p:set>
                                      <p:cBhvr>
                                        <p:cTn id="157" dur="1" fill="hold">
                                          <p:stCondLst>
                                            <p:cond delay="0"/>
                                          </p:stCondLst>
                                        </p:cTn>
                                        <p:tgtEl>
                                          <p:spTgt spid="11"/>
                                        </p:tgtEl>
                                        <p:attrNameLst>
                                          <p:attrName>style.visibility</p:attrName>
                                        </p:attrNameLst>
                                      </p:cBhvr>
                                      <p:to>
                                        <p:strVal val="visible"/>
                                      </p:to>
                                    </p:set>
                                    <p:animEffect transition="in" filter="circle(in)">
                                      <p:cBhvr>
                                        <p:cTn id="15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5" grpId="0"/>
      <p:bldP spid="5" grpId="1"/>
      <p:bldP spid="7" grpId="0"/>
      <p:bldP spid="9" grpId="0"/>
      <p:bldP spid="10" grpId="0"/>
      <p:bldP spid="11" grpId="0"/>
      <p:bldP spid="8" grpId="0"/>
      <p:bldP spid="8" grpId="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 y="116632"/>
            <a:ext cx="7248525"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ole tekstowe 4"/>
          <p:cNvSpPr txBox="1"/>
          <p:nvPr/>
        </p:nvSpPr>
        <p:spPr>
          <a:xfrm>
            <a:off x="7056046" y="620688"/>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6" name="pole tekstowe 5"/>
          <p:cNvSpPr txBox="1"/>
          <p:nvPr/>
        </p:nvSpPr>
        <p:spPr>
          <a:xfrm>
            <a:off x="7615906" y="980728"/>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7" name="pole tekstowe 6"/>
          <p:cNvSpPr txBox="1"/>
          <p:nvPr/>
        </p:nvSpPr>
        <p:spPr>
          <a:xfrm>
            <a:off x="7615906" y="1349593"/>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8" name="pole tekstowe 7"/>
          <p:cNvSpPr txBox="1"/>
          <p:nvPr/>
        </p:nvSpPr>
        <p:spPr>
          <a:xfrm>
            <a:off x="7056046" y="1721784"/>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pic>
        <p:nvPicPr>
          <p:cNvPr id="2" name="Obraz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868" y="4221088"/>
            <a:ext cx="3672408" cy="2448272"/>
          </a:xfrm>
          <a:prstGeom prst="rect">
            <a:avLst/>
          </a:prstGeom>
        </p:spPr>
      </p:pic>
      <p:sp>
        <p:nvSpPr>
          <p:cNvPr id="3" name="pole tekstowe 2"/>
          <p:cNvSpPr txBox="1"/>
          <p:nvPr/>
        </p:nvSpPr>
        <p:spPr>
          <a:xfrm>
            <a:off x="947737" y="2960692"/>
            <a:ext cx="7296671" cy="1754326"/>
          </a:xfrm>
          <a:prstGeom prst="rect">
            <a:avLst/>
          </a:prstGeom>
          <a:noFill/>
        </p:spPr>
        <p:txBody>
          <a:bodyPr wrap="square" rtlCol="0">
            <a:spAutoFit/>
          </a:bodyPr>
          <a:lstStyle/>
          <a:p>
            <a:r>
              <a:rPr lang="pl-PL" dirty="0" smtClean="0"/>
              <a:t>Do filtrowania bazy używamy </a:t>
            </a:r>
            <a:r>
              <a:rPr lang="pl-PL" dirty="0" err="1" smtClean="0"/>
              <a:t>Accessa</a:t>
            </a:r>
            <a:r>
              <a:rPr lang="pl-PL" dirty="0" smtClean="0"/>
              <a:t> bądź MySQL. Na potrzeby wytłumaczenia zostańmy przy naszym delfinie. Filtrowanie w SQL opiera się na komendzie „SELECT * FROM # WHERE $”, gdzie * oznacza kolumny, które chcemy wyświetlić, # tablice z danymi, a $ to co nas interesuje, czyli warunki wyświetlenia się pożądanych </a:t>
            </a:r>
            <a:r>
              <a:rPr lang="pl-PL" u="sng" dirty="0" smtClean="0"/>
              <a:t>wierszy</a:t>
            </a:r>
            <a:r>
              <a:rPr lang="pl-PL" dirty="0" smtClean="0"/>
              <a:t>. Samo filtrowanie nie jest związane ze zmianą zawartości tabeli.</a:t>
            </a:r>
            <a:endParaRPr lang="en-US" dirty="0"/>
          </a:p>
        </p:txBody>
      </p:sp>
    </p:spTree>
    <p:extLst>
      <p:ext uri="{BB962C8B-B14F-4D97-AF65-F5344CB8AC3E}">
        <p14:creationId xmlns:p14="http://schemas.microsoft.com/office/powerpoint/2010/main" val="256785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077" y="332656"/>
            <a:ext cx="7267575"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ole tekstowe 1"/>
          <p:cNvSpPr txBox="1"/>
          <p:nvPr/>
        </p:nvSpPr>
        <p:spPr>
          <a:xfrm>
            <a:off x="869190" y="2780928"/>
            <a:ext cx="7435347" cy="1754326"/>
          </a:xfrm>
          <a:prstGeom prst="rect">
            <a:avLst/>
          </a:prstGeom>
          <a:noFill/>
        </p:spPr>
        <p:txBody>
          <a:bodyPr wrap="square" rtlCol="0">
            <a:spAutoFit/>
          </a:bodyPr>
          <a:lstStyle/>
          <a:p>
            <a:r>
              <a:rPr lang="pl-PL" dirty="0" smtClean="0"/>
              <a:t>Licencja ADWARE (</a:t>
            </a:r>
            <a:r>
              <a:rPr lang="pl-PL" dirty="0" err="1" smtClean="0"/>
              <a:t>advert</a:t>
            </a:r>
            <a:r>
              <a:rPr lang="pl-PL" dirty="0" smtClean="0"/>
              <a:t>=reklama) – jest to licencja oprogramowania. Oprogramowanie typu </a:t>
            </a:r>
            <a:r>
              <a:rPr lang="pl-PL" dirty="0" err="1" smtClean="0"/>
              <a:t>adware</a:t>
            </a:r>
            <a:r>
              <a:rPr lang="pl-PL" dirty="0" smtClean="0"/>
              <a:t> jest rozpowszechniane </a:t>
            </a:r>
            <a:r>
              <a:rPr lang="pl-PL" u="sng" dirty="0" smtClean="0"/>
              <a:t>za darmo</a:t>
            </a:r>
            <a:r>
              <a:rPr lang="pl-PL" dirty="0" smtClean="0"/>
              <a:t>. Producent otrzymuje wynagrodzenie za wyświetlanie </a:t>
            </a:r>
            <a:r>
              <a:rPr lang="pl-PL" u="sng" dirty="0" smtClean="0"/>
              <a:t>reklam</a:t>
            </a:r>
            <a:r>
              <a:rPr lang="pl-PL" dirty="0" smtClean="0"/>
              <a:t> użytkownikom. Z założenia licencja </a:t>
            </a:r>
            <a:r>
              <a:rPr lang="pl-PL" dirty="0" err="1" smtClean="0"/>
              <a:t>adware</a:t>
            </a:r>
            <a:r>
              <a:rPr lang="pl-PL" dirty="0" smtClean="0"/>
              <a:t> nie zakłada, że oprogramowanie ma otwarty kod źródłowy. Nie ma czasu określonego na użytkowanie takiego oprogramowania.</a:t>
            </a:r>
          </a:p>
        </p:txBody>
      </p:sp>
      <p:sp>
        <p:nvSpPr>
          <p:cNvPr id="3" name="pole tekstowe 2"/>
          <p:cNvSpPr txBox="1"/>
          <p:nvPr/>
        </p:nvSpPr>
        <p:spPr>
          <a:xfrm>
            <a:off x="2843808" y="5229200"/>
            <a:ext cx="3456384" cy="369332"/>
          </a:xfrm>
          <a:prstGeom prst="rect">
            <a:avLst/>
          </a:prstGeom>
          <a:noFill/>
        </p:spPr>
        <p:txBody>
          <a:bodyPr wrap="square" rtlCol="0">
            <a:spAutoFit/>
          </a:bodyPr>
          <a:lstStyle/>
          <a:p>
            <a:r>
              <a:rPr lang="pl-PL" dirty="0" smtClean="0">
                <a:solidFill>
                  <a:srgbClr val="FF0000"/>
                </a:solidFill>
              </a:rPr>
              <a:t>A TERAZ CZAS NA REKLAMĘ</a:t>
            </a:r>
            <a:endParaRPr lang="en-US" dirty="0">
              <a:solidFill>
                <a:srgbClr val="FF0000"/>
              </a:solidFill>
            </a:endParaRPr>
          </a:p>
        </p:txBody>
      </p:sp>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216816"/>
            <a:ext cx="3665562" cy="3665562"/>
          </a:xfrm>
          <a:prstGeom prst="rect">
            <a:avLst/>
          </a:prstGeom>
        </p:spPr>
      </p:pic>
      <p:pic>
        <p:nvPicPr>
          <p:cNvPr id="6" name="Obraz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1693" y="2780928"/>
            <a:ext cx="3243684" cy="2160294"/>
          </a:xfrm>
          <a:prstGeom prst="rect">
            <a:avLst/>
          </a:prstGeom>
        </p:spPr>
      </p:pic>
      <p:pic>
        <p:nvPicPr>
          <p:cNvPr id="5" name="Obraz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6608" y="889304"/>
            <a:ext cx="3243684" cy="2160293"/>
          </a:xfrm>
          <a:prstGeom prst="rect">
            <a:avLst/>
          </a:prstGeom>
        </p:spPr>
      </p:pic>
      <p:sp>
        <p:nvSpPr>
          <p:cNvPr id="7" name="pole tekstowe 6"/>
          <p:cNvSpPr txBox="1"/>
          <p:nvPr/>
        </p:nvSpPr>
        <p:spPr>
          <a:xfrm>
            <a:off x="1943708" y="1333852"/>
            <a:ext cx="5256584" cy="369332"/>
          </a:xfrm>
          <a:prstGeom prst="rect">
            <a:avLst/>
          </a:prstGeom>
          <a:noFill/>
        </p:spPr>
        <p:txBody>
          <a:bodyPr wrap="square" rtlCol="0">
            <a:spAutoFit/>
          </a:bodyPr>
          <a:lstStyle/>
          <a:p>
            <a:r>
              <a:rPr lang="pl-PL" dirty="0" smtClean="0"/>
              <a:t>	POLECAM KANAŁ PANA ZELENTA!!!</a:t>
            </a:r>
            <a:endParaRPr lang="en-US" dirty="0"/>
          </a:p>
        </p:txBody>
      </p:sp>
      <p:sp>
        <p:nvSpPr>
          <p:cNvPr id="9" name="pole tekstowe 8"/>
          <p:cNvSpPr txBox="1"/>
          <p:nvPr/>
        </p:nvSpPr>
        <p:spPr>
          <a:xfrm>
            <a:off x="7087442" y="852795"/>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10" name="pole tekstowe 9"/>
          <p:cNvSpPr txBox="1"/>
          <p:nvPr/>
        </p:nvSpPr>
        <p:spPr>
          <a:xfrm>
            <a:off x="7640296" y="1284203"/>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11" name="pole tekstowe 10"/>
          <p:cNvSpPr txBox="1"/>
          <p:nvPr/>
        </p:nvSpPr>
        <p:spPr>
          <a:xfrm>
            <a:off x="7640296" y="1705584"/>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12" name="pole tekstowe 11"/>
          <p:cNvSpPr txBox="1"/>
          <p:nvPr/>
        </p:nvSpPr>
        <p:spPr>
          <a:xfrm>
            <a:off x="7640296" y="2134597"/>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Tree>
    <p:extLst>
      <p:ext uri="{BB962C8B-B14F-4D97-AF65-F5344CB8AC3E}">
        <p14:creationId xmlns:p14="http://schemas.microsoft.com/office/powerpoint/2010/main" val="96828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ircle(in)">
                                      <p:cBhvr>
                                        <p:cTn id="22" dur="2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ppt_w</p:attrName>
                                        </p:attrNameLst>
                                      </p:cBhvr>
                                      <p:tavLst>
                                        <p:tav tm="0">
                                          <p:val>
                                            <p:fltVal val="0"/>
                                          </p:val>
                                        </p:tav>
                                        <p:tav tm="100000">
                                          <p:val>
                                            <p:strVal val="#ppt_w"/>
                                          </p:val>
                                        </p:tav>
                                      </p:tavLst>
                                    </p:anim>
                                    <p:anim calcmode="lin" valueType="num">
                                      <p:cBhvr>
                                        <p:cTn id="35" dur="1000" fill="hold"/>
                                        <p:tgtEl>
                                          <p:spTgt spid="4"/>
                                        </p:tgtEl>
                                        <p:attrNameLst>
                                          <p:attrName>ppt_h</p:attrName>
                                        </p:attrNameLst>
                                      </p:cBhvr>
                                      <p:tavLst>
                                        <p:tav tm="0">
                                          <p:val>
                                            <p:fltVal val="0"/>
                                          </p:val>
                                        </p:tav>
                                        <p:tav tm="100000">
                                          <p:val>
                                            <p:strVal val="#ppt_h"/>
                                          </p:val>
                                        </p:tav>
                                      </p:tavLst>
                                    </p:anim>
                                    <p:anim calcmode="lin" valueType="num">
                                      <p:cBhvr>
                                        <p:cTn id="36" dur="1000" fill="hold"/>
                                        <p:tgtEl>
                                          <p:spTgt spid="4"/>
                                        </p:tgtEl>
                                        <p:attrNameLst>
                                          <p:attrName>style.rotation</p:attrName>
                                        </p:attrNameLst>
                                      </p:cBhvr>
                                      <p:tavLst>
                                        <p:tav tm="0">
                                          <p:val>
                                            <p:fltVal val="90"/>
                                          </p:val>
                                        </p:tav>
                                        <p:tav tm="100000">
                                          <p:val>
                                            <p:fltVal val="0"/>
                                          </p:val>
                                        </p:tav>
                                      </p:tavLst>
                                    </p:anim>
                                    <p:animEffect transition="in" filter="fade">
                                      <p:cBhvr>
                                        <p:cTn id="37" dur="1000"/>
                                        <p:tgtEl>
                                          <p:spTgt spid="4"/>
                                        </p:tgtEl>
                                      </p:cBhvr>
                                    </p:animEffect>
                                  </p:childTnLst>
                                </p:cTn>
                              </p:par>
                              <p:par>
                                <p:cTn id="38" presetID="31"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1000" fill="hold"/>
                                        <p:tgtEl>
                                          <p:spTgt spid="5"/>
                                        </p:tgtEl>
                                        <p:attrNameLst>
                                          <p:attrName>ppt_w</p:attrName>
                                        </p:attrNameLst>
                                      </p:cBhvr>
                                      <p:tavLst>
                                        <p:tav tm="0">
                                          <p:val>
                                            <p:fltVal val="0"/>
                                          </p:val>
                                        </p:tav>
                                        <p:tav tm="100000">
                                          <p:val>
                                            <p:strVal val="#ppt_w"/>
                                          </p:val>
                                        </p:tav>
                                      </p:tavLst>
                                    </p:anim>
                                    <p:anim calcmode="lin" valueType="num">
                                      <p:cBhvr>
                                        <p:cTn id="41" dur="1000" fill="hold"/>
                                        <p:tgtEl>
                                          <p:spTgt spid="5"/>
                                        </p:tgtEl>
                                        <p:attrNameLst>
                                          <p:attrName>ppt_h</p:attrName>
                                        </p:attrNameLst>
                                      </p:cBhvr>
                                      <p:tavLst>
                                        <p:tav tm="0">
                                          <p:val>
                                            <p:fltVal val="0"/>
                                          </p:val>
                                        </p:tav>
                                        <p:tav tm="100000">
                                          <p:val>
                                            <p:strVal val="#ppt_h"/>
                                          </p:val>
                                        </p:tav>
                                      </p:tavLst>
                                    </p:anim>
                                    <p:anim calcmode="lin" valueType="num">
                                      <p:cBhvr>
                                        <p:cTn id="42" dur="1000" fill="hold"/>
                                        <p:tgtEl>
                                          <p:spTgt spid="5"/>
                                        </p:tgtEl>
                                        <p:attrNameLst>
                                          <p:attrName>style.rotation</p:attrName>
                                        </p:attrNameLst>
                                      </p:cBhvr>
                                      <p:tavLst>
                                        <p:tav tm="0">
                                          <p:val>
                                            <p:fltVal val="90"/>
                                          </p:val>
                                        </p:tav>
                                        <p:tav tm="100000">
                                          <p:val>
                                            <p:fltVal val="0"/>
                                          </p:val>
                                        </p:tav>
                                      </p:tavLst>
                                    </p:anim>
                                    <p:animEffect transition="in" filter="fade">
                                      <p:cBhvr>
                                        <p:cTn id="43" dur="1000"/>
                                        <p:tgtEl>
                                          <p:spTgt spid="5"/>
                                        </p:tgtEl>
                                      </p:cBhvr>
                                    </p:animEffect>
                                  </p:childTnLst>
                                </p:cTn>
                              </p:par>
                              <p:par>
                                <p:cTn id="44" presetID="31" presetClass="entr" presetSubtype="0"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1000" fill="hold"/>
                                        <p:tgtEl>
                                          <p:spTgt spid="6"/>
                                        </p:tgtEl>
                                        <p:attrNameLst>
                                          <p:attrName>ppt_w</p:attrName>
                                        </p:attrNameLst>
                                      </p:cBhvr>
                                      <p:tavLst>
                                        <p:tav tm="0">
                                          <p:val>
                                            <p:fltVal val="0"/>
                                          </p:val>
                                        </p:tav>
                                        <p:tav tm="100000">
                                          <p:val>
                                            <p:strVal val="#ppt_w"/>
                                          </p:val>
                                        </p:tav>
                                      </p:tavLst>
                                    </p:anim>
                                    <p:anim calcmode="lin" valueType="num">
                                      <p:cBhvr>
                                        <p:cTn id="47" dur="1000" fill="hold"/>
                                        <p:tgtEl>
                                          <p:spTgt spid="6"/>
                                        </p:tgtEl>
                                        <p:attrNameLst>
                                          <p:attrName>ppt_h</p:attrName>
                                        </p:attrNameLst>
                                      </p:cBhvr>
                                      <p:tavLst>
                                        <p:tav tm="0">
                                          <p:val>
                                            <p:fltVal val="0"/>
                                          </p:val>
                                        </p:tav>
                                        <p:tav tm="100000">
                                          <p:val>
                                            <p:strVal val="#ppt_h"/>
                                          </p:val>
                                        </p:tav>
                                      </p:tavLst>
                                    </p:anim>
                                    <p:anim calcmode="lin" valueType="num">
                                      <p:cBhvr>
                                        <p:cTn id="48" dur="1000" fill="hold"/>
                                        <p:tgtEl>
                                          <p:spTgt spid="6"/>
                                        </p:tgtEl>
                                        <p:attrNameLst>
                                          <p:attrName>style.rotation</p:attrName>
                                        </p:attrNameLst>
                                      </p:cBhvr>
                                      <p:tavLst>
                                        <p:tav tm="0">
                                          <p:val>
                                            <p:fltVal val="90"/>
                                          </p:val>
                                        </p:tav>
                                        <p:tav tm="100000">
                                          <p:val>
                                            <p:fltVal val="0"/>
                                          </p:val>
                                        </p:tav>
                                      </p:tavLst>
                                    </p:anim>
                                    <p:animEffect transition="in" filter="fade">
                                      <p:cBhvr>
                                        <p:cTn id="49" dur="10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additive="base">
                                        <p:cTn id="54" dur="500" fill="hold"/>
                                        <p:tgtEl>
                                          <p:spTgt spid="7"/>
                                        </p:tgtEl>
                                        <p:attrNameLst>
                                          <p:attrName>ppt_x</p:attrName>
                                        </p:attrNameLst>
                                      </p:cBhvr>
                                      <p:tavLst>
                                        <p:tav tm="0">
                                          <p:val>
                                            <p:strVal val="#ppt_x"/>
                                          </p:val>
                                        </p:tav>
                                        <p:tav tm="100000">
                                          <p:val>
                                            <p:strVal val="#ppt_x"/>
                                          </p:val>
                                        </p:tav>
                                      </p:tavLst>
                                    </p:anim>
                                    <p:anim calcmode="lin" valueType="num">
                                      <p:cBhvr additive="base">
                                        <p:cTn id="55" dur="500" fill="hold"/>
                                        <p:tgtEl>
                                          <p:spTgt spid="7"/>
                                        </p:tgtEl>
                                        <p:attrNameLst>
                                          <p:attrName>ppt_y</p:attrName>
                                        </p:attrNameLst>
                                      </p:cBhvr>
                                      <p:tavLst>
                                        <p:tav tm="0">
                                          <p:val>
                                            <p:strVal val="1+#ppt_h/2"/>
                                          </p:val>
                                        </p:tav>
                                        <p:tav tm="100000">
                                          <p:val>
                                            <p:strVal val="#ppt_y"/>
                                          </p:val>
                                        </p:tav>
                                      </p:tavLst>
                                    </p:anim>
                                  </p:childTnLst>
                                </p:cTn>
                              </p:par>
                            </p:childTnLst>
                          </p:cTn>
                        </p:par>
                        <p:par>
                          <p:cTn id="56" fill="hold">
                            <p:stCondLst>
                              <p:cond delay="500"/>
                            </p:stCondLst>
                            <p:childTnLst>
                              <p:par>
                                <p:cTn id="57" presetID="2" presetClass="exit" presetSubtype="4" fill="hold" grpId="1" nodeType="afterEffect">
                                  <p:stCondLst>
                                    <p:cond delay="0"/>
                                  </p:stCondLst>
                                  <p:childTnLst>
                                    <p:anim calcmode="lin" valueType="num">
                                      <p:cBhvr additive="base">
                                        <p:cTn id="58" dur="500"/>
                                        <p:tgtEl>
                                          <p:spTgt spid="7"/>
                                        </p:tgtEl>
                                        <p:attrNameLst>
                                          <p:attrName>ppt_x</p:attrName>
                                        </p:attrNameLst>
                                      </p:cBhvr>
                                      <p:tavLst>
                                        <p:tav tm="0">
                                          <p:val>
                                            <p:strVal val="ppt_x"/>
                                          </p:val>
                                        </p:tav>
                                        <p:tav tm="100000">
                                          <p:val>
                                            <p:strVal val="ppt_x"/>
                                          </p:val>
                                        </p:tav>
                                      </p:tavLst>
                                    </p:anim>
                                    <p:anim calcmode="lin" valueType="num">
                                      <p:cBhvr additive="base">
                                        <p:cTn id="59" dur="500"/>
                                        <p:tgtEl>
                                          <p:spTgt spid="7"/>
                                        </p:tgtEl>
                                        <p:attrNameLst>
                                          <p:attrName>ppt_y</p:attrName>
                                        </p:attrNameLst>
                                      </p:cBhvr>
                                      <p:tavLst>
                                        <p:tav tm="0">
                                          <p:val>
                                            <p:strVal val="ppt_y"/>
                                          </p:val>
                                        </p:tav>
                                        <p:tav tm="100000">
                                          <p:val>
                                            <p:strVal val="1+ppt_h/2"/>
                                          </p:val>
                                        </p:tav>
                                      </p:tavLst>
                                    </p:anim>
                                    <p:set>
                                      <p:cBhvr>
                                        <p:cTn id="60" dur="1" fill="hold">
                                          <p:stCondLst>
                                            <p:cond delay="499"/>
                                          </p:stCondLst>
                                        </p:cTn>
                                        <p:tgtEl>
                                          <p:spTgt spid="7"/>
                                        </p:tgtEl>
                                        <p:attrNameLst>
                                          <p:attrName>style.visibility</p:attrName>
                                        </p:attrNameLst>
                                      </p:cBhvr>
                                      <p:to>
                                        <p:strVal val="hidden"/>
                                      </p:to>
                                    </p:set>
                                  </p:childTnLst>
                                </p:cTn>
                              </p:par>
                              <p:par>
                                <p:cTn id="61" presetID="53" presetClass="exit" presetSubtype="32" fill="hold" grpId="1" nodeType="withEffect">
                                  <p:stCondLst>
                                    <p:cond delay="0"/>
                                  </p:stCondLst>
                                  <p:childTnLst>
                                    <p:anim calcmode="lin" valueType="num">
                                      <p:cBhvr>
                                        <p:cTn id="62" dur="500"/>
                                        <p:tgtEl>
                                          <p:spTgt spid="3"/>
                                        </p:tgtEl>
                                        <p:attrNameLst>
                                          <p:attrName>ppt_w</p:attrName>
                                        </p:attrNameLst>
                                      </p:cBhvr>
                                      <p:tavLst>
                                        <p:tav tm="0">
                                          <p:val>
                                            <p:strVal val="ppt_w"/>
                                          </p:val>
                                        </p:tav>
                                        <p:tav tm="100000">
                                          <p:val>
                                            <p:fltVal val="0"/>
                                          </p:val>
                                        </p:tav>
                                      </p:tavLst>
                                    </p:anim>
                                    <p:anim calcmode="lin" valueType="num">
                                      <p:cBhvr>
                                        <p:cTn id="63" dur="500"/>
                                        <p:tgtEl>
                                          <p:spTgt spid="3"/>
                                        </p:tgtEl>
                                        <p:attrNameLst>
                                          <p:attrName>ppt_h</p:attrName>
                                        </p:attrNameLst>
                                      </p:cBhvr>
                                      <p:tavLst>
                                        <p:tav tm="0">
                                          <p:val>
                                            <p:strVal val="ppt_h"/>
                                          </p:val>
                                        </p:tav>
                                        <p:tav tm="100000">
                                          <p:val>
                                            <p:fltVal val="0"/>
                                          </p:val>
                                        </p:tav>
                                      </p:tavLst>
                                    </p:anim>
                                    <p:animEffect transition="out" filter="fade">
                                      <p:cBhvr>
                                        <p:cTn id="64" dur="500"/>
                                        <p:tgtEl>
                                          <p:spTgt spid="3"/>
                                        </p:tgtEl>
                                      </p:cBhvr>
                                    </p:animEffect>
                                    <p:set>
                                      <p:cBhvr>
                                        <p:cTn id="65" dur="1" fill="hold">
                                          <p:stCondLst>
                                            <p:cond delay="499"/>
                                          </p:stCondLst>
                                        </p:cTn>
                                        <p:tgtEl>
                                          <p:spTgt spid="3"/>
                                        </p:tgtEl>
                                        <p:attrNameLst>
                                          <p:attrName>style.visibility</p:attrName>
                                        </p:attrNameLst>
                                      </p:cBhvr>
                                      <p:to>
                                        <p:strVal val="hidden"/>
                                      </p:to>
                                    </p:set>
                                  </p:childTnLst>
                                </p:cTn>
                              </p:par>
                            </p:childTnLst>
                          </p:cTn>
                        </p:par>
                        <p:par>
                          <p:cTn id="66" fill="hold">
                            <p:stCondLst>
                              <p:cond delay="1000"/>
                            </p:stCondLst>
                            <p:childTnLst>
                              <p:par>
                                <p:cTn id="67" presetID="31" presetClass="exit" presetSubtype="0" fill="hold" nodeType="afterEffect">
                                  <p:stCondLst>
                                    <p:cond delay="0"/>
                                  </p:stCondLst>
                                  <p:childTnLst>
                                    <p:anim calcmode="lin" valueType="num">
                                      <p:cBhvr>
                                        <p:cTn id="68" dur="1000"/>
                                        <p:tgtEl>
                                          <p:spTgt spid="4"/>
                                        </p:tgtEl>
                                        <p:attrNameLst>
                                          <p:attrName>ppt_w</p:attrName>
                                        </p:attrNameLst>
                                      </p:cBhvr>
                                      <p:tavLst>
                                        <p:tav tm="0">
                                          <p:val>
                                            <p:strVal val="ppt_w"/>
                                          </p:val>
                                        </p:tav>
                                        <p:tav tm="100000">
                                          <p:val>
                                            <p:fltVal val="0"/>
                                          </p:val>
                                        </p:tav>
                                      </p:tavLst>
                                    </p:anim>
                                    <p:anim calcmode="lin" valueType="num">
                                      <p:cBhvr>
                                        <p:cTn id="69" dur="1000"/>
                                        <p:tgtEl>
                                          <p:spTgt spid="4"/>
                                        </p:tgtEl>
                                        <p:attrNameLst>
                                          <p:attrName>ppt_h</p:attrName>
                                        </p:attrNameLst>
                                      </p:cBhvr>
                                      <p:tavLst>
                                        <p:tav tm="0">
                                          <p:val>
                                            <p:strVal val="ppt_h"/>
                                          </p:val>
                                        </p:tav>
                                        <p:tav tm="100000">
                                          <p:val>
                                            <p:fltVal val="0"/>
                                          </p:val>
                                        </p:tav>
                                      </p:tavLst>
                                    </p:anim>
                                    <p:anim calcmode="lin" valueType="num">
                                      <p:cBhvr>
                                        <p:cTn id="70" dur="1000"/>
                                        <p:tgtEl>
                                          <p:spTgt spid="4"/>
                                        </p:tgtEl>
                                        <p:attrNameLst>
                                          <p:attrName>style.rotation</p:attrName>
                                        </p:attrNameLst>
                                      </p:cBhvr>
                                      <p:tavLst>
                                        <p:tav tm="0">
                                          <p:val>
                                            <p:fltVal val="0"/>
                                          </p:val>
                                        </p:tav>
                                        <p:tav tm="100000">
                                          <p:val>
                                            <p:fltVal val="90"/>
                                          </p:val>
                                        </p:tav>
                                      </p:tavLst>
                                    </p:anim>
                                    <p:animEffect transition="out" filter="fade">
                                      <p:cBhvr>
                                        <p:cTn id="71" dur="1000"/>
                                        <p:tgtEl>
                                          <p:spTgt spid="4"/>
                                        </p:tgtEl>
                                      </p:cBhvr>
                                    </p:animEffect>
                                    <p:set>
                                      <p:cBhvr>
                                        <p:cTn id="72" dur="1" fill="hold">
                                          <p:stCondLst>
                                            <p:cond delay="999"/>
                                          </p:stCondLst>
                                        </p:cTn>
                                        <p:tgtEl>
                                          <p:spTgt spid="4"/>
                                        </p:tgtEl>
                                        <p:attrNameLst>
                                          <p:attrName>style.visibility</p:attrName>
                                        </p:attrNameLst>
                                      </p:cBhvr>
                                      <p:to>
                                        <p:strVal val="hidden"/>
                                      </p:to>
                                    </p:set>
                                  </p:childTnLst>
                                </p:cTn>
                              </p:par>
                              <p:par>
                                <p:cTn id="73" presetID="31" presetClass="exit" presetSubtype="0" fill="hold" nodeType="withEffect">
                                  <p:stCondLst>
                                    <p:cond delay="0"/>
                                  </p:stCondLst>
                                  <p:childTnLst>
                                    <p:anim calcmode="lin" valueType="num">
                                      <p:cBhvr>
                                        <p:cTn id="74" dur="1000"/>
                                        <p:tgtEl>
                                          <p:spTgt spid="5"/>
                                        </p:tgtEl>
                                        <p:attrNameLst>
                                          <p:attrName>ppt_w</p:attrName>
                                        </p:attrNameLst>
                                      </p:cBhvr>
                                      <p:tavLst>
                                        <p:tav tm="0">
                                          <p:val>
                                            <p:strVal val="ppt_w"/>
                                          </p:val>
                                        </p:tav>
                                        <p:tav tm="100000">
                                          <p:val>
                                            <p:fltVal val="0"/>
                                          </p:val>
                                        </p:tav>
                                      </p:tavLst>
                                    </p:anim>
                                    <p:anim calcmode="lin" valueType="num">
                                      <p:cBhvr>
                                        <p:cTn id="75" dur="1000"/>
                                        <p:tgtEl>
                                          <p:spTgt spid="5"/>
                                        </p:tgtEl>
                                        <p:attrNameLst>
                                          <p:attrName>ppt_h</p:attrName>
                                        </p:attrNameLst>
                                      </p:cBhvr>
                                      <p:tavLst>
                                        <p:tav tm="0">
                                          <p:val>
                                            <p:strVal val="ppt_h"/>
                                          </p:val>
                                        </p:tav>
                                        <p:tav tm="100000">
                                          <p:val>
                                            <p:fltVal val="0"/>
                                          </p:val>
                                        </p:tav>
                                      </p:tavLst>
                                    </p:anim>
                                    <p:anim calcmode="lin" valueType="num">
                                      <p:cBhvr>
                                        <p:cTn id="76" dur="1000"/>
                                        <p:tgtEl>
                                          <p:spTgt spid="5"/>
                                        </p:tgtEl>
                                        <p:attrNameLst>
                                          <p:attrName>style.rotation</p:attrName>
                                        </p:attrNameLst>
                                      </p:cBhvr>
                                      <p:tavLst>
                                        <p:tav tm="0">
                                          <p:val>
                                            <p:fltVal val="0"/>
                                          </p:val>
                                        </p:tav>
                                        <p:tav tm="100000">
                                          <p:val>
                                            <p:fltVal val="90"/>
                                          </p:val>
                                        </p:tav>
                                      </p:tavLst>
                                    </p:anim>
                                    <p:animEffect transition="out" filter="fade">
                                      <p:cBhvr>
                                        <p:cTn id="77" dur="1000"/>
                                        <p:tgtEl>
                                          <p:spTgt spid="5"/>
                                        </p:tgtEl>
                                      </p:cBhvr>
                                    </p:animEffect>
                                    <p:set>
                                      <p:cBhvr>
                                        <p:cTn id="78" dur="1" fill="hold">
                                          <p:stCondLst>
                                            <p:cond delay="999"/>
                                          </p:stCondLst>
                                        </p:cTn>
                                        <p:tgtEl>
                                          <p:spTgt spid="5"/>
                                        </p:tgtEl>
                                        <p:attrNameLst>
                                          <p:attrName>style.visibility</p:attrName>
                                        </p:attrNameLst>
                                      </p:cBhvr>
                                      <p:to>
                                        <p:strVal val="hidden"/>
                                      </p:to>
                                    </p:set>
                                  </p:childTnLst>
                                </p:cTn>
                              </p:par>
                              <p:par>
                                <p:cTn id="79" presetID="31" presetClass="exit" presetSubtype="0" fill="hold" nodeType="withEffect">
                                  <p:stCondLst>
                                    <p:cond delay="0"/>
                                  </p:stCondLst>
                                  <p:childTnLst>
                                    <p:anim calcmode="lin" valueType="num">
                                      <p:cBhvr>
                                        <p:cTn id="80" dur="1000"/>
                                        <p:tgtEl>
                                          <p:spTgt spid="6"/>
                                        </p:tgtEl>
                                        <p:attrNameLst>
                                          <p:attrName>ppt_w</p:attrName>
                                        </p:attrNameLst>
                                      </p:cBhvr>
                                      <p:tavLst>
                                        <p:tav tm="0">
                                          <p:val>
                                            <p:strVal val="ppt_w"/>
                                          </p:val>
                                        </p:tav>
                                        <p:tav tm="100000">
                                          <p:val>
                                            <p:fltVal val="0"/>
                                          </p:val>
                                        </p:tav>
                                      </p:tavLst>
                                    </p:anim>
                                    <p:anim calcmode="lin" valueType="num">
                                      <p:cBhvr>
                                        <p:cTn id="81" dur="1000"/>
                                        <p:tgtEl>
                                          <p:spTgt spid="6"/>
                                        </p:tgtEl>
                                        <p:attrNameLst>
                                          <p:attrName>ppt_h</p:attrName>
                                        </p:attrNameLst>
                                      </p:cBhvr>
                                      <p:tavLst>
                                        <p:tav tm="0">
                                          <p:val>
                                            <p:strVal val="ppt_h"/>
                                          </p:val>
                                        </p:tav>
                                        <p:tav tm="100000">
                                          <p:val>
                                            <p:fltVal val="0"/>
                                          </p:val>
                                        </p:tav>
                                      </p:tavLst>
                                    </p:anim>
                                    <p:anim calcmode="lin" valueType="num">
                                      <p:cBhvr>
                                        <p:cTn id="82" dur="1000"/>
                                        <p:tgtEl>
                                          <p:spTgt spid="6"/>
                                        </p:tgtEl>
                                        <p:attrNameLst>
                                          <p:attrName>style.rotation</p:attrName>
                                        </p:attrNameLst>
                                      </p:cBhvr>
                                      <p:tavLst>
                                        <p:tav tm="0">
                                          <p:val>
                                            <p:fltVal val="0"/>
                                          </p:val>
                                        </p:tav>
                                        <p:tav tm="100000">
                                          <p:val>
                                            <p:fltVal val="90"/>
                                          </p:val>
                                        </p:tav>
                                      </p:tavLst>
                                    </p:anim>
                                    <p:animEffect transition="out" filter="fade">
                                      <p:cBhvr>
                                        <p:cTn id="83" dur="1000"/>
                                        <p:tgtEl>
                                          <p:spTgt spid="6"/>
                                        </p:tgtEl>
                                      </p:cBhvr>
                                    </p:animEffect>
                                    <p:set>
                                      <p:cBhvr>
                                        <p:cTn id="84"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7" grpId="0"/>
      <p:bldP spid="7" grpId="1"/>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 y="919163"/>
            <a:ext cx="7277100" cy="5019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7618074" y="4221088"/>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4" name="pole tekstowe 3"/>
          <p:cNvSpPr txBox="1"/>
          <p:nvPr/>
        </p:nvSpPr>
        <p:spPr>
          <a:xfrm>
            <a:off x="7065110" y="4578306"/>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5" name="pole tekstowe 4"/>
          <p:cNvSpPr txBox="1"/>
          <p:nvPr/>
        </p:nvSpPr>
        <p:spPr>
          <a:xfrm>
            <a:off x="7054822" y="4978864"/>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6" name="pole tekstowe 5"/>
          <p:cNvSpPr txBox="1"/>
          <p:nvPr/>
        </p:nvSpPr>
        <p:spPr>
          <a:xfrm>
            <a:off x="7618074" y="5302029"/>
            <a:ext cx="580356" cy="646331"/>
          </a:xfrm>
          <a:prstGeom prst="rect">
            <a:avLst/>
          </a:prstGeom>
          <a:noFill/>
        </p:spPr>
        <p:txBody>
          <a:bodyPr wrap="square" rtlCol="0">
            <a:spAutoFit/>
          </a:bodyPr>
          <a:lstStyle/>
          <a:p>
            <a:r>
              <a:rPr lang="pl-PL" sz="3600" b="1" dirty="0">
                <a:solidFill>
                  <a:srgbClr val="FF0000"/>
                </a:solidFill>
              </a:rPr>
              <a:t>X</a:t>
            </a:r>
            <a:endParaRPr lang="en-US" sz="3600" b="1" dirty="0">
              <a:solidFill>
                <a:srgbClr val="FF0000"/>
              </a:solidFill>
            </a:endParaRPr>
          </a:p>
        </p:txBody>
      </p:sp>
      <p:sp>
        <p:nvSpPr>
          <p:cNvPr id="2" name="pole tekstowe 1"/>
          <p:cNvSpPr txBox="1"/>
          <p:nvPr/>
        </p:nvSpPr>
        <p:spPr>
          <a:xfrm>
            <a:off x="3969640" y="2709021"/>
            <a:ext cx="936104" cy="323165"/>
          </a:xfrm>
          <a:prstGeom prst="rect">
            <a:avLst/>
          </a:prstGeom>
          <a:noFill/>
        </p:spPr>
        <p:txBody>
          <a:bodyPr wrap="square" rtlCol="0">
            <a:spAutoFit/>
          </a:bodyPr>
          <a:lstStyle/>
          <a:p>
            <a:r>
              <a:rPr lang="pl-PL" sz="1500" dirty="0" smtClean="0">
                <a:solidFill>
                  <a:schemeClr val="bg1"/>
                </a:solidFill>
              </a:rPr>
              <a:t>=A$2*B2</a:t>
            </a:r>
            <a:endParaRPr lang="en-US" sz="1500" dirty="0">
              <a:solidFill>
                <a:schemeClr val="bg1"/>
              </a:solidFill>
            </a:endParaRPr>
          </a:p>
        </p:txBody>
      </p:sp>
      <p:sp>
        <p:nvSpPr>
          <p:cNvPr id="8" name="pole tekstowe 7"/>
          <p:cNvSpPr txBox="1"/>
          <p:nvPr/>
        </p:nvSpPr>
        <p:spPr>
          <a:xfrm>
            <a:off x="4905744" y="2276872"/>
            <a:ext cx="936104" cy="323165"/>
          </a:xfrm>
          <a:prstGeom prst="rect">
            <a:avLst/>
          </a:prstGeom>
          <a:noFill/>
        </p:spPr>
        <p:txBody>
          <a:bodyPr wrap="square" rtlCol="0">
            <a:spAutoFit/>
          </a:bodyPr>
          <a:lstStyle/>
          <a:p>
            <a:r>
              <a:rPr lang="pl-PL" sz="1500" dirty="0" smtClean="0">
                <a:solidFill>
                  <a:schemeClr val="bg1"/>
                </a:solidFill>
              </a:rPr>
              <a:t>=B$2*C1</a:t>
            </a:r>
            <a:endParaRPr lang="en-US" sz="1500" dirty="0">
              <a:solidFill>
                <a:schemeClr val="bg1"/>
              </a:solidFill>
            </a:endParaRPr>
          </a:p>
        </p:txBody>
      </p:sp>
      <p:sp>
        <p:nvSpPr>
          <p:cNvPr id="9" name="pole tekstowe 8"/>
          <p:cNvSpPr txBox="1"/>
          <p:nvPr/>
        </p:nvSpPr>
        <p:spPr>
          <a:xfrm>
            <a:off x="3969640" y="3105835"/>
            <a:ext cx="936104" cy="323165"/>
          </a:xfrm>
          <a:prstGeom prst="rect">
            <a:avLst/>
          </a:prstGeom>
          <a:noFill/>
        </p:spPr>
        <p:txBody>
          <a:bodyPr wrap="square" rtlCol="0">
            <a:spAutoFit/>
          </a:bodyPr>
          <a:lstStyle/>
          <a:p>
            <a:r>
              <a:rPr lang="pl-PL" sz="1500" dirty="0" smtClean="0">
                <a:solidFill>
                  <a:schemeClr val="bg1"/>
                </a:solidFill>
              </a:rPr>
              <a:t>=A$2*B3</a:t>
            </a:r>
            <a:endParaRPr lang="en-US" sz="1500" dirty="0">
              <a:solidFill>
                <a:schemeClr val="bg1"/>
              </a:solidFill>
            </a:endParaRPr>
          </a:p>
        </p:txBody>
      </p:sp>
      <p:sp>
        <p:nvSpPr>
          <p:cNvPr id="10" name="pole tekstowe 9"/>
          <p:cNvSpPr txBox="1"/>
          <p:nvPr/>
        </p:nvSpPr>
        <p:spPr>
          <a:xfrm>
            <a:off x="4905744" y="2709021"/>
            <a:ext cx="936104" cy="323165"/>
          </a:xfrm>
          <a:prstGeom prst="rect">
            <a:avLst/>
          </a:prstGeom>
          <a:noFill/>
        </p:spPr>
        <p:txBody>
          <a:bodyPr wrap="square" rtlCol="0">
            <a:spAutoFit/>
          </a:bodyPr>
          <a:lstStyle/>
          <a:p>
            <a:r>
              <a:rPr lang="pl-PL" sz="1500" dirty="0" smtClean="0">
                <a:solidFill>
                  <a:schemeClr val="bg1"/>
                </a:solidFill>
              </a:rPr>
              <a:t>=B$2*C2</a:t>
            </a:r>
            <a:endParaRPr lang="en-US" sz="1500" dirty="0">
              <a:solidFill>
                <a:schemeClr val="bg1"/>
              </a:solidFill>
            </a:endParaRPr>
          </a:p>
        </p:txBody>
      </p:sp>
      <p:sp>
        <p:nvSpPr>
          <p:cNvPr id="11" name="pole tekstowe 10"/>
          <p:cNvSpPr txBox="1"/>
          <p:nvPr/>
        </p:nvSpPr>
        <p:spPr>
          <a:xfrm>
            <a:off x="4905744" y="3105184"/>
            <a:ext cx="936104" cy="323165"/>
          </a:xfrm>
          <a:prstGeom prst="rect">
            <a:avLst/>
          </a:prstGeom>
          <a:noFill/>
        </p:spPr>
        <p:txBody>
          <a:bodyPr wrap="square" rtlCol="0">
            <a:spAutoFit/>
          </a:bodyPr>
          <a:lstStyle/>
          <a:p>
            <a:r>
              <a:rPr lang="pl-PL" sz="1500" dirty="0" smtClean="0">
                <a:solidFill>
                  <a:schemeClr val="bg1"/>
                </a:solidFill>
              </a:rPr>
              <a:t>=B$2*C3</a:t>
            </a:r>
            <a:endParaRPr lang="en-US" sz="1500" dirty="0">
              <a:solidFill>
                <a:schemeClr val="bg1"/>
              </a:solidFill>
            </a:endParaRP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8752" y="1980442"/>
            <a:ext cx="3048000"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pole tekstowe 6"/>
          <p:cNvSpPr txBox="1"/>
          <p:nvPr/>
        </p:nvSpPr>
        <p:spPr>
          <a:xfrm>
            <a:off x="3869536" y="2665087"/>
            <a:ext cx="720080" cy="323165"/>
          </a:xfrm>
          <a:prstGeom prst="rect">
            <a:avLst/>
          </a:prstGeom>
          <a:noFill/>
        </p:spPr>
        <p:txBody>
          <a:bodyPr wrap="square" rtlCol="0">
            <a:spAutoFit/>
          </a:bodyPr>
          <a:lstStyle/>
          <a:p>
            <a:r>
              <a:rPr lang="pl-PL" sz="1500" dirty="0" smtClean="0">
                <a:solidFill>
                  <a:schemeClr val="bg1"/>
                </a:solidFill>
              </a:rPr>
              <a:t>12</a:t>
            </a:r>
            <a:endParaRPr lang="en-US" sz="1500" dirty="0">
              <a:solidFill>
                <a:schemeClr val="bg1"/>
              </a:solidFill>
            </a:endParaRPr>
          </a:p>
        </p:txBody>
      </p:sp>
      <p:sp>
        <p:nvSpPr>
          <p:cNvPr id="14" name="pole tekstowe 13"/>
          <p:cNvSpPr txBox="1"/>
          <p:nvPr/>
        </p:nvSpPr>
        <p:spPr>
          <a:xfrm>
            <a:off x="3869536" y="3070501"/>
            <a:ext cx="720080" cy="323165"/>
          </a:xfrm>
          <a:prstGeom prst="rect">
            <a:avLst/>
          </a:prstGeom>
          <a:noFill/>
        </p:spPr>
        <p:txBody>
          <a:bodyPr wrap="square" rtlCol="0">
            <a:spAutoFit/>
          </a:bodyPr>
          <a:lstStyle/>
          <a:p>
            <a:r>
              <a:rPr lang="pl-PL" sz="1500" dirty="0" smtClean="0">
                <a:solidFill>
                  <a:schemeClr val="bg1"/>
                </a:solidFill>
              </a:rPr>
              <a:t>48</a:t>
            </a:r>
            <a:endParaRPr lang="en-US" sz="1500" dirty="0">
              <a:solidFill>
                <a:schemeClr val="bg1"/>
              </a:solidFill>
            </a:endParaRPr>
          </a:p>
        </p:txBody>
      </p:sp>
      <p:sp>
        <p:nvSpPr>
          <p:cNvPr id="15" name="pole tekstowe 14"/>
          <p:cNvSpPr txBox="1"/>
          <p:nvPr/>
        </p:nvSpPr>
        <p:spPr>
          <a:xfrm>
            <a:off x="3869536" y="3467315"/>
            <a:ext cx="720080" cy="323165"/>
          </a:xfrm>
          <a:prstGeom prst="rect">
            <a:avLst/>
          </a:prstGeom>
          <a:noFill/>
        </p:spPr>
        <p:txBody>
          <a:bodyPr wrap="square" rtlCol="0">
            <a:spAutoFit/>
          </a:bodyPr>
          <a:lstStyle/>
          <a:p>
            <a:r>
              <a:rPr lang="pl-PL" sz="1500" dirty="0" smtClean="0">
                <a:solidFill>
                  <a:schemeClr val="bg1"/>
                </a:solidFill>
              </a:rPr>
              <a:t>192</a:t>
            </a:r>
            <a:endParaRPr lang="en-US" sz="1500" dirty="0">
              <a:solidFill>
                <a:schemeClr val="bg1"/>
              </a:solidFill>
            </a:endParaRPr>
          </a:p>
        </p:txBody>
      </p:sp>
      <p:sp>
        <p:nvSpPr>
          <p:cNvPr id="16" name="pole tekstowe 15"/>
          <p:cNvSpPr txBox="1"/>
          <p:nvPr/>
        </p:nvSpPr>
        <p:spPr>
          <a:xfrm>
            <a:off x="2938786" y="3070501"/>
            <a:ext cx="835094" cy="323165"/>
          </a:xfrm>
          <a:prstGeom prst="rect">
            <a:avLst/>
          </a:prstGeom>
          <a:noFill/>
        </p:spPr>
        <p:txBody>
          <a:bodyPr wrap="square" rtlCol="0">
            <a:spAutoFit/>
          </a:bodyPr>
          <a:lstStyle/>
          <a:p>
            <a:r>
              <a:rPr lang="pl-PL" sz="1500" dirty="0" smtClean="0">
                <a:solidFill>
                  <a:schemeClr val="bg1"/>
                </a:solidFill>
              </a:rPr>
              <a:t>8</a:t>
            </a:r>
            <a:endParaRPr lang="en-US" sz="1500" dirty="0">
              <a:solidFill>
                <a:schemeClr val="bg1"/>
              </a:solidFill>
            </a:endParaRPr>
          </a:p>
        </p:txBody>
      </p:sp>
      <p:sp>
        <p:nvSpPr>
          <p:cNvPr id="17" name="pole tekstowe 16"/>
          <p:cNvSpPr txBox="1"/>
          <p:nvPr/>
        </p:nvSpPr>
        <p:spPr>
          <a:xfrm>
            <a:off x="2943074" y="3473465"/>
            <a:ext cx="720080" cy="323165"/>
          </a:xfrm>
          <a:prstGeom prst="rect">
            <a:avLst/>
          </a:prstGeom>
          <a:noFill/>
        </p:spPr>
        <p:txBody>
          <a:bodyPr wrap="square" rtlCol="0">
            <a:spAutoFit/>
          </a:bodyPr>
          <a:lstStyle/>
          <a:p>
            <a:r>
              <a:rPr lang="pl-PL" sz="1500" dirty="0" smtClean="0">
                <a:solidFill>
                  <a:schemeClr val="bg1"/>
                </a:solidFill>
              </a:rPr>
              <a:t>16</a:t>
            </a:r>
            <a:endParaRPr lang="en-US" sz="1500" dirty="0">
              <a:solidFill>
                <a:schemeClr val="bg1"/>
              </a:solidFill>
            </a:endParaRPr>
          </a:p>
        </p:txBody>
      </p:sp>
      <mc:AlternateContent xmlns:mc="http://schemas.openxmlformats.org/markup-compatibility/2006" xmlns:a14="http://schemas.microsoft.com/office/drawing/2010/main">
        <mc:Choice Requires="a14">
          <p:sp>
            <p:nvSpPr>
              <p:cNvPr id="13" name="pole tekstowe 12"/>
              <p:cNvSpPr txBox="1"/>
              <p:nvPr/>
            </p:nvSpPr>
            <p:spPr>
              <a:xfrm>
                <a:off x="5963682" y="1907540"/>
                <a:ext cx="194457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solidFill>
                                <a:schemeClr val="bg1"/>
                              </a:solidFill>
                              <a:latin typeface="Cambria Math"/>
                            </a:rPr>
                          </m:ctrlPr>
                        </m:sSupPr>
                        <m:e>
                          <m:r>
                            <a:rPr lang="pl-PL" b="0" i="1" smtClean="0">
                              <a:solidFill>
                                <a:schemeClr val="bg1"/>
                              </a:solidFill>
                              <a:latin typeface="Cambria Math"/>
                            </a:rPr>
                            <m:t>𝐵</m:t>
                          </m:r>
                          <m:r>
                            <a:rPr lang="pl-PL" b="0" i="1" smtClean="0">
                              <a:solidFill>
                                <a:schemeClr val="bg1"/>
                              </a:solidFill>
                              <a:latin typeface="Cambria Math"/>
                            </a:rPr>
                            <m:t>10: 2</m:t>
                          </m:r>
                        </m:e>
                        <m:sup>
                          <m:r>
                            <a:rPr lang="pl-PL" b="0" i="1" smtClean="0">
                              <a:solidFill>
                                <a:schemeClr val="bg1"/>
                              </a:solidFill>
                              <a:latin typeface="Cambria Math"/>
                            </a:rPr>
                            <m:t>10</m:t>
                          </m:r>
                        </m:sup>
                      </m:sSup>
                      <m:r>
                        <a:rPr lang="pl-PL" b="0" i="1" smtClean="0">
                          <a:solidFill>
                            <a:schemeClr val="bg1"/>
                          </a:solidFill>
                          <a:latin typeface="Cambria Math"/>
                        </a:rPr>
                        <m:t>=1024</m:t>
                      </m:r>
                    </m:oMath>
                  </m:oMathPara>
                </a14:m>
                <a:endParaRPr lang="en-US" dirty="0">
                  <a:solidFill>
                    <a:schemeClr val="bg1"/>
                  </a:solidFill>
                </a:endParaRPr>
              </a:p>
            </p:txBody>
          </p:sp>
        </mc:Choice>
        <mc:Fallback xmlns="">
          <p:sp>
            <p:nvSpPr>
              <p:cNvPr id="13" name="pole tekstowe 12"/>
              <p:cNvSpPr txBox="1">
                <a:spLocks noRot="1" noChangeAspect="1" noMove="1" noResize="1" noEditPoints="1" noAdjustHandles="1" noChangeArrowheads="1" noChangeShapeType="1" noTextEdit="1"/>
              </p:cNvSpPr>
              <p:nvPr/>
            </p:nvSpPr>
            <p:spPr>
              <a:xfrm>
                <a:off x="5963682" y="1907540"/>
                <a:ext cx="1944570" cy="369332"/>
              </a:xfrm>
              <a:prstGeom prst="rect">
                <a:avLst/>
              </a:prstGeom>
              <a:blipFill rotWithShape="1">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6567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circle(in)">
                                      <p:cBhvr>
                                        <p:cTn id="38" dur="2000"/>
                                        <p:tgtEl>
                                          <p:spTgt spid="3"/>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circle(in)">
                                      <p:cBhvr>
                                        <p:cTn id="43" dur="20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10243"/>
                                        </p:tgtEl>
                                        <p:attrNameLst>
                                          <p:attrName>style.visibility</p:attrName>
                                        </p:attrNameLst>
                                      </p:cBhvr>
                                      <p:to>
                                        <p:strVal val="visible"/>
                                      </p:to>
                                    </p:set>
                                    <p:animEffect transition="in" filter="circle(in)">
                                      <p:cBhvr>
                                        <p:cTn id="48" dur="2000"/>
                                        <p:tgtEl>
                                          <p:spTgt spid="10243"/>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circle(in)">
                                      <p:cBhvr>
                                        <p:cTn id="53" dur="2000"/>
                                        <p:tgtEl>
                                          <p:spTgt spid="7"/>
                                        </p:tgtEl>
                                      </p:cBhvr>
                                    </p:animEffect>
                                  </p:childTnLst>
                                </p:cTn>
                              </p:par>
                              <p:par>
                                <p:cTn id="54" presetID="6"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circle(in)">
                                      <p:cBhvr>
                                        <p:cTn id="56" dur="2000"/>
                                        <p:tgtEl>
                                          <p:spTgt spid="16"/>
                                        </p:tgtEl>
                                      </p:cBhvr>
                                    </p:animEffect>
                                  </p:childTnLst>
                                </p:cTn>
                              </p:par>
                              <p:par>
                                <p:cTn id="57" presetID="6" presetClass="entr" presetSubtype="16"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circle(in)">
                                      <p:cBhvr>
                                        <p:cTn id="59" dur="2000"/>
                                        <p:tgtEl>
                                          <p:spTgt spid="14"/>
                                        </p:tgtEl>
                                      </p:cBhvr>
                                    </p:animEffect>
                                  </p:childTnLst>
                                </p:cTn>
                              </p:par>
                              <p:par>
                                <p:cTn id="60" presetID="6" presetClass="entr" presetSubtype="16"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circle(in)">
                                      <p:cBhvr>
                                        <p:cTn id="62" dur="2000"/>
                                        <p:tgtEl>
                                          <p:spTgt spid="17"/>
                                        </p:tgtEl>
                                      </p:cBhvr>
                                    </p:animEffect>
                                  </p:childTnLst>
                                </p:cTn>
                              </p:par>
                              <p:par>
                                <p:cTn id="63" presetID="6" presetClass="entr" presetSubtype="16"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circle(in)">
                                      <p:cBhvr>
                                        <p:cTn id="65" dur="20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barn(inVertical)">
                                      <p:cBhvr>
                                        <p:cTn id="70" dur="500"/>
                                        <p:tgtEl>
                                          <p:spTgt spid="13"/>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circle(in)">
                                      <p:cBhvr>
                                        <p:cTn id="75" dur="2000"/>
                                        <p:tgtEl>
                                          <p:spTgt spid="5"/>
                                        </p:tgtEl>
                                      </p:cBhvr>
                                    </p:animEffect>
                                  </p:childTnLst>
                                </p:cTn>
                              </p:par>
                              <p:par>
                                <p:cTn id="76" presetID="6" presetClass="entr" presetSubtype="16" fill="hold" grpId="0" nodeType="with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circle(in)">
                                      <p:cBhvr>
                                        <p:cTn id="7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2" grpId="0"/>
      <p:bldP spid="8" grpId="0"/>
      <p:bldP spid="9" grpId="0"/>
      <p:bldP spid="10" grpId="0"/>
      <p:bldP spid="11" grpId="0"/>
      <p:bldP spid="7" grpId="0"/>
      <p:bldP spid="14" grpId="0"/>
      <p:bldP spid="15" grpId="0"/>
      <p:bldP spid="16" grpId="0"/>
      <p:bldP spid="17"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908" y="86949"/>
            <a:ext cx="6228184" cy="6684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20591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1744" y="1505947"/>
            <a:ext cx="6260513" cy="3846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6228184" y="116632"/>
            <a:ext cx="2915816" cy="2862322"/>
          </a:xfrm>
          <a:prstGeom prst="rect">
            <a:avLst/>
          </a:prstGeom>
          <a:noFill/>
        </p:spPr>
        <p:txBody>
          <a:bodyPr wrap="square" rtlCol="0">
            <a:spAutoFit/>
          </a:bodyPr>
          <a:lstStyle/>
          <a:p>
            <a:r>
              <a:rPr lang="pl-PL" dirty="0"/>
              <a:t>NWD(</a:t>
            </a:r>
            <a:r>
              <a:rPr lang="pl-PL" dirty="0" err="1"/>
              <a:t>a,b</a:t>
            </a:r>
            <a:r>
              <a:rPr lang="pl-PL" dirty="0" smtClean="0"/>
              <a:t>)</a:t>
            </a:r>
            <a:endParaRPr lang="pl-PL" dirty="0"/>
          </a:p>
          <a:p>
            <a:r>
              <a:rPr lang="pl-PL" dirty="0" smtClean="0"/>
              <a:t>r=(a </a:t>
            </a:r>
            <a:r>
              <a:rPr lang="pl-PL" dirty="0" err="1" smtClean="0"/>
              <a:t>mod</a:t>
            </a:r>
            <a:r>
              <a:rPr lang="pl-PL" dirty="0" smtClean="0"/>
              <a:t> b)</a:t>
            </a:r>
          </a:p>
          <a:p>
            <a:r>
              <a:rPr lang="pl-PL" dirty="0" smtClean="0"/>
              <a:t>a=b	b=r</a:t>
            </a:r>
          </a:p>
          <a:p>
            <a:r>
              <a:rPr lang="pl-PL" dirty="0" smtClean="0"/>
              <a:t>NWD(</a:t>
            </a:r>
            <a:r>
              <a:rPr lang="pl-PL" dirty="0" err="1" smtClean="0"/>
              <a:t>a,b</a:t>
            </a:r>
            <a:r>
              <a:rPr lang="pl-PL" dirty="0" smtClean="0"/>
              <a:t>)….</a:t>
            </a:r>
          </a:p>
          <a:p>
            <a:r>
              <a:rPr lang="pl-PL" dirty="0" smtClean="0"/>
              <a:t>Przykład: NWD(231,30)</a:t>
            </a:r>
          </a:p>
          <a:p>
            <a:r>
              <a:rPr lang="pl-PL" dirty="0"/>
              <a:t>r</a:t>
            </a:r>
            <a:r>
              <a:rPr lang="pl-PL" dirty="0" smtClean="0"/>
              <a:t>=(231 </a:t>
            </a:r>
            <a:r>
              <a:rPr lang="pl-PL" dirty="0" err="1" smtClean="0"/>
              <a:t>mod</a:t>
            </a:r>
            <a:r>
              <a:rPr lang="pl-PL" dirty="0" smtClean="0"/>
              <a:t> 30)=21</a:t>
            </a:r>
          </a:p>
          <a:p>
            <a:r>
              <a:rPr lang="pl-PL" dirty="0"/>
              <a:t>a</a:t>
            </a:r>
            <a:r>
              <a:rPr lang="pl-PL" dirty="0" smtClean="0"/>
              <a:t>=30	b=21</a:t>
            </a:r>
          </a:p>
          <a:p>
            <a:r>
              <a:rPr lang="pl-PL" dirty="0" smtClean="0"/>
              <a:t>NWD(30,21)….</a:t>
            </a:r>
          </a:p>
          <a:p>
            <a:pPr algn="ctr"/>
            <a:r>
              <a:rPr lang="pl-PL" dirty="0" smtClean="0"/>
              <a:t>DOPÓKI</a:t>
            </a:r>
          </a:p>
          <a:p>
            <a:pPr algn="ctr"/>
            <a:r>
              <a:rPr lang="pl-PL" dirty="0" smtClean="0"/>
              <a:t>b!=0</a:t>
            </a:r>
          </a:p>
        </p:txBody>
      </p:sp>
      <mc:AlternateContent xmlns:mc="http://schemas.openxmlformats.org/markup-compatibility/2006" xmlns:a14="http://schemas.microsoft.com/office/drawing/2010/main">
        <mc:Choice Requires="a14">
          <p:sp>
            <p:nvSpPr>
              <p:cNvPr id="6" name="pole tekstowe 5"/>
              <p:cNvSpPr txBox="1"/>
              <p:nvPr/>
            </p:nvSpPr>
            <p:spPr>
              <a:xfrm>
                <a:off x="0" y="3861048"/>
                <a:ext cx="8964488" cy="2592633"/>
              </a:xfrm>
              <a:prstGeom prst="rect">
                <a:avLst/>
              </a:prstGeom>
              <a:noFill/>
            </p:spPr>
            <p:txBody>
              <a:bodyPr wrap="square" rtlCol="0">
                <a:spAutoFit/>
              </a:bodyPr>
              <a:lstStyle/>
              <a:p>
                <a:r>
                  <a:rPr lang="pl-PL" dirty="0" smtClean="0">
                    <a:solidFill>
                      <a:schemeClr val="tx1"/>
                    </a:solidFill>
                  </a:rPr>
                  <a:t>Teraz zaczyna się zabawa…</a:t>
                </a:r>
              </a:p>
              <a:p>
                <a:pPr/>
                <a14:m>
                  <m:oMathPara xmlns:m="http://schemas.openxmlformats.org/officeDocument/2006/math">
                    <m:oMathParaPr>
                      <m:jc m:val="left"/>
                    </m:oMathParaPr>
                    <m:oMath xmlns:m="http://schemas.openxmlformats.org/officeDocument/2006/math">
                      <m:r>
                        <m:rPr>
                          <m:nor/>
                        </m:rPr>
                        <a:rPr lang="pl-PL" dirty="0">
                          <a:solidFill>
                            <a:schemeClr val="tx1"/>
                          </a:solidFill>
                        </a:rPr>
                        <m:t>W</m:t>
                      </m:r>
                      <m:r>
                        <m:rPr>
                          <m:nor/>
                        </m:rPr>
                        <a:rPr lang="pl-PL" dirty="0">
                          <a:solidFill>
                            <a:schemeClr val="tx1"/>
                          </a:solidFill>
                        </a:rPr>
                        <m:t> </m:t>
                      </m:r>
                      <m:r>
                        <m:rPr>
                          <m:nor/>
                        </m:rPr>
                        <a:rPr lang="pl-PL" dirty="0">
                          <a:solidFill>
                            <a:schemeClr val="tx1"/>
                          </a:solidFill>
                        </a:rPr>
                        <m:t>podanym</m:t>
                      </m:r>
                      <m:r>
                        <m:rPr>
                          <m:nor/>
                        </m:rPr>
                        <a:rPr lang="pl-PL" dirty="0">
                          <a:solidFill>
                            <a:schemeClr val="tx1"/>
                          </a:solidFill>
                        </a:rPr>
                        <m:t> </m:t>
                      </m:r>
                      <m:r>
                        <m:rPr>
                          <m:nor/>
                        </m:rPr>
                        <a:rPr lang="pl-PL" dirty="0">
                          <a:solidFill>
                            <a:schemeClr val="tx1"/>
                          </a:solidFill>
                        </a:rPr>
                        <m:t>przyk</m:t>
                      </m:r>
                      <m:r>
                        <m:rPr>
                          <m:nor/>
                        </m:rPr>
                        <a:rPr lang="pl-PL" dirty="0">
                          <a:solidFill>
                            <a:schemeClr val="tx1"/>
                          </a:solidFill>
                        </a:rPr>
                        <m:t>ł</m:t>
                      </m:r>
                      <m:r>
                        <m:rPr>
                          <m:nor/>
                        </m:rPr>
                        <a:rPr lang="pl-PL" dirty="0">
                          <a:solidFill>
                            <a:schemeClr val="tx1"/>
                          </a:solidFill>
                        </a:rPr>
                        <m:t>adzie</m:t>
                      </m:r>
                      <m:r>
                        <m:rPr>
                          <m:nor/>
                        </m:rPr>
                        <a:rPr lang="pl-PL" dirty="0">
                          <a:solidFill>
                            <a:schemeClr val="tx1"/>
                          </a:solidFill>
                        </a:rPr>
                        <m:t>: </m:t>
                      </m:r>
                      <m:r>
                        <m:rPr>
                          <m:nor/>
                        </m:rPr>
                        <a:rPr lang="pl-PL" dirty="0">
                          <a:solidFill>
                            <a:schemeClr val="tx1"/>
                          </a:solidFill>
                        </a:rPr>
                        <m:t>NWD</m:t>
                      </m:r>
                      <m:r>
                        <m:rPr>
                          <m:nor/>
                        </m:rPr>
                        <a:rPr lang="pl-PL" dirty="0">
                          <a:solidFill>
                            <a:schemeClr val="tx1"/>
                          </a:solidFill>
                        </a:rPr>
                        <m:t>(3,0)=3 −&gt; </m:t>
                      </m:r>
                      <m:r>
                        <m:rPr>
                          <m:nor/>
                        </m:rPr>
                        <a:rPr lang="pl-PL" dirty="0">
                          <a:solidFill>
                            <a:schemeClr val="tx1"/>
                          </a:solidFill>
                        </a:rPr>
                        <m:t>NWD</m:t>
                      </m:r>
                      <m:r>
                        <m:rPr>
                          <m:nor/>
                        </m:rPr>
                        <a:rPr lang="pl-PL" dirty="0">
                          <a:solidFill>
                            <a:schemeClr val="tx1"/>
                          </a:solidFill>
                        </a:rPr>
                        <m:t>(3,0)=1</m:t>
                      </m:r>
                      <m:r>
                        <a:rPr lang="pl-PL" b="0" i="1" dirty="0" smtClean="0">
                          <a:solidFill>
                            <a:schemeClr val="tx1"/>
                          </a:solidFill>
                          <a:latin typeface="Cambria Math"/>
                          <a:ea typeface="Cambria Math"/>
                        </a:rPr>
                        <m:t>∙3+0∙0</m:t>
                      </m:r>
                    </m:oMath>
                  </m:oMathPara>
                </a14:m>
                <a:endParaRPr lang="pl-PL" b="0" dirty="0" smtClean="0">
                  <a:solidFill>
                    <a:schemeClr val="tx1"/>
                  </a:solidFill>
                  <a:ea typeface="Cambria Math"/>
                </a:endParaRPr>
              </a:p>
              <a:p>
                <a14:m>
                  <m:oMath xmlns:m="http://schemas.openxmlformats.org/officeDocument/2006/math">
                    <m:r>
                      <a:rPr lang="pl-PL" b="0" i="1" smtClean="0">
                        <a:solidFill>
                          <a:schemeClr val="tx1"/>
                        </a:solidFill>
                        <a:latin typeface="Cambria Math"/>
                      </a:rPr>
                      <m:t>𝑍𝐴𝑇𝐸𝑀</m:t>
                    </m:r>
                    <m:r>
                      <a:rPr lang="pl-PL" b="0" i="1" smtClean="0">
                        <a:solidFill>
                          <a:schemeClr val="tx1"/>
                        </a:solidFill>
                        <a:latin typeface="Cambria Math"/>
                      </a:rPr>
                      <m:t>:</m:t>
                    </m:r>
                    <m:r>
                      <a:rPr lang="pl-PL" b="0" i="1" smtClean="0">
                        <a:solidFill>
                          <a:schemeClr val="tx1"/>
                        </a:solidFill>
                        <a:latin typeface="Cambria Math"/>
                      </a:rPr>
                      <m:t>𝑥</m:t>
                    </m:r>
                    <m:r>
                      <a:rPr lang="pl-PL" b="0" i="1" smtClean="0">
                        <a:solidFill>
                          <a:schemeClr val="tx1"/>
                        </a:solidFill>
                        <a:latin typeface="Cambria Math"/>
                      </a:rPr>
                      <m:t>=1 </m:t>
                    </m:r>
                    <m:r>
                      <a:rPr lang="pl-PL" b="0" i="1" smtClean="0">
                        <a:solidFill>
                          <a:schemeClr val="tx1"/>
                        </a:solidFill>
                        <a:latin typeface="Cambria Math"/>
                      </a:rPr>
                      <m:t>𝑜𝑟𝑎𝑧</m:t>
                    </m:r>
                    <m:r>
                      <a:rPr lang="pl-PL" b="0" i="1" smtClean="0">
                        <a:solidFill>
                          <a:schemeClr val="tx1"/>
                        </a:solidFill>
                        <a:latin typeface="Cambria Math"/>
                      </a:rPr>
                      <m:t> </m:t>
                    </m:r>
                    <m:r>
                      <a:rPr lang="pl-PL" b="0" i="1" smtClean="0">
                        <a:solidFill>
                          <a:schemeClr val="tx1"/>
                        </a:solidFill>
                        <a:latin typeface="Cambria Math"/>
                      </a:rPr>
                      <m:t>𝑦</m:t>
                    </m:r>
                    <m:r>
                      <a:rPr lang="pl-PL" b="0" i="1" smtClean="0">
                        <a:solidFill>
                          <a:schemeClr val="tx1"/>
                        </a:solidFill>
                        <a:latin typeface="Cambria Math"/>
                      </a:rPr>
                      <m:t>=0</m:t>
                    </m:r>
                    <m:r>
                      <a:rPr lang="pl-PL" b="0" i="0" smtClean="0">
                        <a:solidFill>
                          <a:schemeClr val="tx1"/>
                        </a:solidFill>
                        <a:latin typeface="Cambria Math"/>
                      </a:rPr>
                      <m:t>,</m:t>
                    </m:r>
                  </m:oMath>
                </a14:m>
                <a:r>
                  <a:rPr lang="pl-PL" dirty="0" smtClean="0">
                    <a:solidFill>
                      <a:schemeClr val="tx1"/>
                    </a:solidFill>
                  </a:rPr>
                  <a:t> a teraz idziemy coraz wyżej:</a:t>
                </a:r>
              </a:p>
              <a:p>
                <a:pPr/>
                <a14:m>
                  <m:oMathPara xmlns:m="http://schemas.openxmlformats.org/officeDocument/2006/math">
                    <m:oMathParaPr>
                      <m:jc m:val="left"/>
                    </m:oMathParaPr>
                    <m:oMath xmlns:m="http://schemas.openxmlformats.org/officeDocument/2006/math">
                      <m:r>
                        <a:rPr lang="pl-PL" b="0" i="1" smtClean="0">
                          <a:solidFill>
                            <a:schemeClr val="tx1"/>
                          </a:solidFill>
                          <a:latin typeface="Cambria Math"/>
                        </a:rPr>
                        <m:t>𝑁𝑊𝐷</m:t>
                      </m:r>
                      <m:d>
                        <m:dPr>
                          <m:ctrlPr>
                            <a:rPr lang="pl-PL" b="0" i="1" smtClean="0">
                              <a:solidFill>
                                <a:schemeClr val="tx1"/>
                              </a:solidFill>
                              <a:latin typeface="Cambria Math"/>
                            </a:rPr>
                          </m:ctrlPr>
                        </m:dPr>
                        <m:e>
                          <m:r>
                            <a:rPr lang="pl-PL" b="0" i="1" smtClean="0">
                              <a:solidFill>
                                <a:schemeClr val="tx1"/>
                              </a:solidFill>
                              <a:latin typeface="Cambria Math"/>
                            </a:rPr>
                            <m:t>9,3</m:t>
                          </m:r>
                        </m:e>
                      </m:d>
                      <m:r>
                        <a:rPr lang="pl-PL" b="0" i="1" smtClean="0">
                          <a:solidFill>
                            <a:schemeClr val="tx1"/>
                          </a:solidFill>
                          <a:latin typeface="Cambria Math"/>
                        </a:rPr>
                        <m:t>=</m:t>
                      </m:r>
                      <m:r>
                        <a:rPr lang="pl-PL" b="0" i="1" smtClean="0">
                          <a:solidFill>
                            <a:schemeClr val="tx1"/>
                          </a:solidFill>
                          <a:latin typeface="Cambria Math"/>
                        </a:rPr>
                        <m:t>𝑥</m:t>
                      </m:r>
                      <m:r>
                        <a:rPr lang="pl-PL" b="0" i="1" smtClean="0">
                          <a:solidFill>
                            <a:schemeClr val="tx1"/>
                          </a:solidFill>
                          <a:latin typeface="Cambria Math"/>
                          <a:ea typeface="Cambria Math"/>
                        </a:rPr>
                        <m:t>∙9+</m:t>
                      </m:r>
                      <m:r>
                        <a:rPr lang="pl-PL" b="0" i="1" smtClean="0">
                          <a:solidFill>
                            <a:schemeClr val="tx1"/>
                          </a:solidFill>
                          <a:latin typeface="Cambria Math"/>
                          <a:ea typeface="Cambria Math"/>
                        </a:rPr>
                        <m:t>𝑦</m:t>
                      </m:r>
                      <m:r>
                        <a:rPr lang="pl-PL" b="0" i="1" smtClean="0">
                          <a:solidFill>
                            <a:schemeClr val="tx1"/>
                          </a:solidFill>
                          <a:latin typeface="Cambria Math"/>
                          <a:ea typeface="Cambria Math"/>
                        </a:rPr>
                        <m:t>∙3</m:t>
                      </m:r>
                    </m:oMath>
                  </m:oMathPara>
                </a14:m>
                <a:endParaRPr lang="pl-PL" b="0" dirty="0" smtClean="0">
                  <a:solidFill>
                    <a:schemeClr val="tx1"/>
                  </a:solidFill>
                  <a:ea typeface="Cambria Math"/>
                </a:endParaRPr>
              </a:p>
              <a:p>
                <a:r>
                  <a:rPr lang="pl-PL" b="0" dirty="0" smtClean="0">
                    <a:solidFill>
                      <a:schemeClr val="tx1"/>
                    </a:solidFill>
                  </a:rPr>
                  <a:t>x</a:t>
                </a:r>
                <a14:m>
                  <m:oMath xmlns:m="http://schemas.openxmlformats.org/officeDocument/2006/math">
                    <m:r>
                      <a:rPr lang="pl-PL" b="0" i="1" smtClean="0">
                        <a:solidFill>
                          <a:schemeClr val="tx1"/>
                        </a:solidFill>
                        <a:latin typeface="Cambria Math"/>
                      </a:rPr>
                      <m:t>=</m:t>
                    </m:r>
                    <m:sSup>
                      <m:sSupPr>
                        <m:ctrlPr>
                          <a:rPr lang="pl-PL" b="0" i="1" smtClean="0">
                            <a:solidFill>
                              <a:schemeClr val="tx1"/>
                            </a:solidFill>
                            <a:latin typeface="Cambria Math"/>
                          </a:rPr>
                        </m:ctrlPr>
                      </m:sSupPr>
                      <m:e>
                        <m:r>
                          <a:rPr lang="pl-PL" b="0" i="1" smtClean="0">
                            <a:solidFill>
                              <a:schemeClr val="tx1"/>
                            </a:solidFill>
                            <a:latin typeface="Cambria Math"/>
                          </a:rPr>
                          <m:t>𝑦</m:t>
                        </m:r>
                      </m:e>
                      <m:sup>
                        <m:r>
                          <a:rPr lang="pl-PL" b="0" i="1" smtClean="0">
                            <a:solidFill>
                              <a:schemeClr val="tx1"/>
                            </a:solidFill>
                            <a:latin typeface="Cambria Math"/>
                          </a:rPr>
                          <m:t>′</m:t>
                        </m:r>
                      </m:sup>
                    </m:sSup>
                    <m:r>
                      <a:rPr lang="pl-PL" b="0" i="1" smtClean="0">
                        <a:solidFill>
                          <a:schemeClr val="tx1"/>
                        </a:solidFill>
                        <a:latin typeface="Cambria Math"/>
                      </a:rPr>
                      <m:t>=0</m:t>
                    </m:r>
                  </m:oMath>
                </a14:m>
                <a:endParaRPr lang="pl-PL" b="0" dirty="0" smtClean="0">
                  <a:solidFill>
                    <a:schemeClr val="tx1"/>
                  </a:solidFill>
                </a:endParaRPr>
              </a:p>
              <a:p>
                <a:pPr/>
                <a14:m>
                  <m:oMathPara xmlns:m="http://schemas.openxmlformats.org/officeDocument/2006/math">
                    <m:oMathParaPr>
                      <m:jc m:val="left"/>
                    </m:oMathParaPr>
                    <m:oMath xmlns:m="http://schemas.openxmlformats.org/officeDocument/2006/math">
                      <m:r>
                        <a:rPr lang="pl-PL" b="0" i="1" smtClean="0">
                          <a:solidFill>
                            <a:schemeClr val="tx1"/>
                          </a:solidFill>
                          <a:latin typeface="Cambria Math"/>
                        </a:rPr>
                        <m:t>𝑦</m:t>
                      </m:r>
                      <m:r>
                        <a:rPr lang="pl-PL" b="0" i="1" smtClean="0">
                          <a:solidFill>
                            <a:schemeClr val="tx1"/>
                          </a:solidFill>
                          <a:latin typeface="Cambria Math"/>
                        </a:rPr>
                        <m:t>=</m:t>
                      </m:r>
                      <m:sSup>
                        <m:sSupPr>
                          <m:ctrlPr>
                            <a:rPr lang="pl-PL" b="0" i="1" smtClean="0">
                              <a:solidFill>
                                <a:schemeClr val="tx1"/>
                              </a:solidFill>
                              <a:latin typeface="Cambria Math"/>
                            </a:rPr>
                          </m:ctrlPr>
                        </m:sSupPr>
                        <m:e>
                          <m:r>
                            <a:rPr lang="pl-PL" b="0" i="1" smtClean="0">
                              <a:solidFill>
                                <a:schemeClr val="tx1"/>
                              </a:solidFill>
                              <a:latin typeface="Cambria Math"/>
                            </a:rPr>
                            <m:t>𝑥</m:t>
                          </m:r>
                        </m:e>
                        <m:sup>
                          <m:r>
                            <a:rPr lang="pl-PL" b="0" i="1" smtClean="0">
                              <a:solidFill>
                                <a:schemeClr val="tx1"/>
                              </a:solidFill>
                              <a:latin typeface="Cambria Math"/>
                            </a:rPr>
                            <m:t>′</m:t>
                          </m:r>
                        </m:sup>
                      </m:sSup>
                      <m:r>
                        <a:rPr lang="pl-PL" b="0" i="1" smtClean="0">
                          <a:solidFill>
                            <a:schemeClr val="tx1"/>
                          </a:solidFill>
                          <a:latin typeface="Cambria Math"/>
                        </a:rPr>
                        <m:t>−(</m:t>
                      </m:r>
                      <m:r>
                        <a:rPr lang="pl-PL" b="0" i="1" smtClean="0">
                          <a:solidFill>
                            <a:schemeClr val="tx1"/>
                          </a:solidFill>
                          <a:latin typeface="Cambria Math"/>
                        </a:rPr>
                        <m:t>𝑎</m:t>
                      </m:r>
                      <m:r>
                        <a:rPr lang="pl-PL" b="0" i="1" smtClean="0">
                          <a:solidFill>
                            <a:schemeClr val="tx1"/>
                          </a:solidFill>
                          <a:latin typeface="Cambria Math"/>
                        </a:rPr>
                        <m:t> </m:t>
                      </m:r>
                      <m:r>
                        <a:rPr lang="pl-PL" b="0" i="1" smtClean="0">
                          <a:solidFill>
                            <a:schemeClr val="tx1"/>
                          </a:solidFill>
                          <a:latin typeface="Cambria Math"/>
                        </a:rPr>
                        <m:t>𝑑𝑖𝑣</m:t>
                      </m:r>
                      <m:r>
                        <a:rPr lang="pl-PL" b="0" i="1" smtClean="0">
                          <a:solidFill>
                            <a:schemeClr val="tx1"/>
                          </a:solidFill>
                          <a:latin typeface="Cambria Math"/>
                        </a:rPr>
                        <m:t> </m:t>
                      </m:r>
                      <m:r>
                        <a:rPr lang="pl-PL" b="0" i="1" smtClean="0">
                          <a:solidFill>
                            <a:schemeClr val="tx1"/>
                          </a:solidFill>
                          <a:latin typeface="Cambria Math"/>
                        </a:rPr>
                        <m:t>𝑏</m:t>
                      </m:r>
                      <m:r>
                        <a:rPr lang="pl-PL" b="0" i="1" smtClean="0">
                          <a:solidFill>
                            <a:schemeClr val="tx1"/>
                          </a:solidFill>
                          <a:latin typeface="Cambria Math"/>
                        </a:rPr>
                        <m:t>)∙</m:t>
                      </m:r>
                      <m:sSup>
                        <m:sSupPr>
                          <m:ctrlPr>
                            <a:rPr lang="pl-PL" b="0" i="1" smtClean="0">
                              <a:solidFill>
                                <a:schemeClr val="tx1"/>
                              </a:solidFill>
                              <a:latin typeface="Cambria Math"/>
                              <a:ea typeface="Cambria Math"/>
                            </a:rPr>
                          </m:ctrlPr>
                        </m:sSupPr>
                        <m:e>
                          <m:r>
                            <a:rPr lang="pl-PL" b="0" i="1" smtClean="0">
                              <a:solidFill>
                                <a:schemeClr val="tx1"/>
                              </a:solidFill>
                              <a:latin typeface="Cambria Math"/>
                              <a:ea typeface="Cambria Math"/>
                            </a:rPr>
                            <m:t>𝑦</m:t>
                          </m:r>
                        </m:e>
                        <m:sup>
                          <m:r>
                            <a:rPr lang="pl-PL" b="0" i="1" smtClean="0">
                              <a:solidFill>
                                <a:schemeClr val="tx1"/>
                              </a:solidFill>
                              <a:latin typeface="Cambria Math"/>
                              <a:ea typeface="Cambria Math"/>
                            </a:rPr>
                            <m:t>′</m:t>
                          </m:r>
                        </m:sup>
                      </m:sSup>
                    </m:oMath>
                  </m:oMathPara>
                </a14:m>
                <a:endParaRPr lang="pl-PL" dirty="0" smtClean="0">
                  <a:solidFill>
                    <a:schemeClr val="tx1"/>
                  </a:solidFill>
                </a:endParaRPr>
              </a:p>
              <a:p>
                <a:pPr/>
                <a14:m>
                  <m:oMathPara xmlns:m="http://schemas.openxmlformats.org/officeDocument/2006/math">
                    <m:oMathParaPr>
                      <m:jc m:val="left"/>
                    </m:oMathParaPr>
                    <m:oMath xmlns:m="http://schemas.openxmlformats.org/officeDocument/2006/math">
                      <m:r>
                        <a:rPr lang="pl-PL" i="1">
                          <a:solidFill>
                            <a:schemeClr val="tx1"/>
                          </a:solidFill>
                          <a:latin typeface="Cambria Math"/>
                        </a:rPr>
                        <m:t>𝑦</m:t>
                      </m:r>
                      <m:r>
                        <a:rPr lang="pl-PL" i="1">
                          <a:solidFill>
                            <a:schemeClr val="tx1"/>
                          </a:solidFill>
                          <a:latin typeface="Cambria Math"/>
                        </a:rPr>
                        <m:t>=</m:t>
                      </m:r>
                      <m:sSup>
                        <m:sSupPr>
                          <m:ctrlPr>
                            <a:rPr lang="pl-PL" i="1">
                              <a:solidFill>
                                <a:schemeClr val="tx1"/>
                              </a:solidFill>
                              <a:latin typeface="Cambria Math"/>
                            </a:rPr>
                          </m:ctrlPr>
                        </m:sSupPr>
                        <m:e>
                          <m:r>
                            <a:rPr lang="pl-PL" i="1">
                              <a:solidFill>
                                <a:schemeClr val="tx1"/>
                              </a:solidFill>
                              <a:latin typeface="Cambria Math"/>
                            </a:rPr>
                            <m:t>𝑥</m:t>
                          </m:r>
                        </m:e>
                        <m:sup>
                          <m:r>
                            <a:rPr lang="pl-PL" i="1">
                              <a:solidFill>
                                <a:schemeClr val="tx1"/>
                              </a:solidFill>
                              <a:latin typeface="Cambria Math"/>
                            </a:rPr>
                            <m:t>′</m:t>
                          </m:r>
                        </m:sup>
                      </m:sSup>
                      <m:r>
                        <a:rPr lang="pl-PL" i="1">
                          <a:solidFill>
                            <a:schemeClr val="tx1"/>
                          </a:solidFill>
                          <a:latin typeface="Cambria Math"/>
                        </a:rPr>
                        <m:t>−(</m:t>
                      </m:r>
                      <m:r>
                        <a:rPr lang="pl-PL" i="1">
                          <a:solidFill>
                            <a:schemeClr val="tx1"/>
                          </a:solidFill>
                          <a:latin typeface="Cambria Math"/>
                        </a:rPr>
                        <m:t>𝑎</m:t>
                      </m:r>
                      <m:r>
                        <a:rPr lang="pl-PL" i="1">
                          <a:solidFill>
                            <a:schemeClr val="tx1"/>
                          </a:solidFill>
                          <a:latin typeface="Cambria Math"/>
                        </a:rPr>
                        <m:t> </m:t>
                      </m:r>
                      <m:r>
                        <a:rPr lang="pl-PL" i="1">
                          <a:solidFill>
                            <a:schemeClr val="tx1"/>
                          </a:solidFill>
                          <a:latin typeface="Cambria Math"/>
                        </a:rPr>
                        <m:t>𝑑𝑖𝑣</m:t>
                      </m:r>
                      <m:r>
                        <a:rPr lang="pl-PL" i="1">
                          <a:solidFill>
                            <a:schemeClr val="tx1"/>
                          </a:solidFill>
                          <a:latin typeface="Cambria Math"/>
                        </a:rPr>
                        <m:t> </m:t>
                      </m:r>
                      <m:r>
                        <a:rPr lang="pl-PL" i="1">
                          <a:solidFill>
                            <a:schemeClr val="tx1"/>
                          </a:solidFill>
                          <a:latin typeface="Cambria Math"/>
                        </a:rPr>
                        <m:t>𝑏</m:t>
                      </m:r>
                      <m:r>
                        <a:rPr lang="pl-PL" i="1">
                          <a:solidFill>
                            <a:schemeClr val="tx1"/>
                          </a:solidFill>
                          <a:latin typeface="Cambria Math"/>
                        </a:rPr>
                        <m:t>)∙</m:t>
                      </m:r>
                      <m:sSup>
                        <m:sSupPr>
                          <m:ctrlPr>
                            <a:rPr lang="pl-PL" i="1">
                              <a:solidFill>
                                <a:schemeClr val="tx1"/>
                              </a:solidFill>
                              <a:latin typeface="Cambria Math"/>
                              <a:ea typeface="Cambria Math"/>
                            </a:rPr>
                          </m:ctrlPr>
                        </m:sSupPr>
                        <m:e>
                          <m:r>
                            <a:rPr lang="pl-PL" i="1">
                              <a:solidFill>
                                <a:schemeClr val="tx1"/>
                              </a:solidFill>
                              <a:latin typeface="Cambria Math"/>
                              <a:ea typeface="Cambria Math"/>
                            </a:rPr>
                            <m:t>𝑦</m:t>
                          </m:r>
                        </m:e>
                        <m:sup>
                          <m:r>
                            <a:rPr lang="pl-PL" i="1">
                              <a:solidFill>
                                <a:schemeClr val="tx1"/>
                              </a:solidFill>
                              <a:latin typeface="Cambria Math"/>
                              <a:ea typeface="Cambria Math"/>
                            </a:rPr>
                            <m:t>′</m:t>
                          </m:r>
                        </m:sup>
                      </m:sSup>
                    </m:oMath>
                  </m:oMathPara>
                </a14:m>
                <a:endParaRPr lang="pl-PL" dirty="0">
                  <a:solidFill>
                    <a:schemeClr val="tx1"/>
                  </a:solidFill>
                </a:endParaRPr>
              </a:p>
              <a:p>
                <a:pPr/>
                <a14:m>
                  <m:oMathPara xmlns:m="http://schemas.openxmlformats.org/officeDocument/2006/math">
                    <m:oMathParaPr>
                      <m:jc m:val="left"/>
                    </m:oMathParaPr>
                    <m:oMath xmlns:m="http://schemas.openxmlformats.org/officeDocument/2006/math">
                      <m:r>
                        <a:rPr lang="pl-PL" b="0" i="1" smtClean="0">
                          <a:solidFill>
                            <a:schemeClr val="tx1"/>
                          </a:solidFill>
                          <a:latin typeface="Cambria Math"/>
                        </a:rPr>
                        <m:t>𝑦</m:t>
                      </m:r>
                      <m:r>
                        <a:rPr lang="pl-PL" b="0" i="1" smtClean="0">
                          <a:solidFill>
                            <a:schemeClr val="tx1"/>
                          </a:solidFill>
                          <a:latin typeface="Cambria Math"/>
                        </a:rPr>
                        <m:t>=1−3∙0=1</m:t>
                      </m:r>
                    </m:oMath>
                  </m:oMathPara>
                </a14:m>
                <a:endParaRPr lang="en-US" dirty="0" smtClean="0">
                  <a:solidFill>
                    <a:schemeClr val="tx1"/>
                  </a:solidFill>
                </a:endParaRPr>
              </a:p>
              <a:p>
                <a:r>
                  <a:rPr lang="pl-PL" dirty="0" smtClean="0">
                    <a:solidFill>
                      <a:schemeClr val="tx1"/>
                    </a:solidFill>
                  </a:rPr>
                  <a:t>NWD(9,3)=0·9+1·3</a:t>
                </a:r>
              </a:p>
            </p:txBody>
          </p:sp>
        </mc:Choice>
        <mc:Fallback xmlns="">
          <p:sp>
            <p:nvSpPr>
              <p:cNvPr id="6" name="pole tekstowe 5"/>
              <p:cNvSpPr txBox="1">
                <a:spLocks noRot="1" noChangeAspect="1" noMove="1" noResize="1" noEditPoints="1" noAdjustHandles="1" noChangeArrowheads="1" noChangeShapeType="1" noTextEdit="1"/>
              </p:cNvSpPr>
              <p:nvPr/>
            </p:nvSpPr>
            <p:spPr>
              <a:xfrm>
                <a:off x="0" y="3861048"/>
                <a:ext cx="8964488" cy="2592633"/>
              </a:xfrm>
              <a:prstGeom prst="rect">
                <a:avLst/>
              </a:prstGeom>
              <a:blipFill rotWithShape="1">
                <a:blip r:embed="rId3"/>
                <a:stretch>
                  <a:fillRect l="-544" t="-1174" b="-2582"/>
                </a:stretch>
              </a:blipFill>
            </p:spPr>
            <p:txBody>
              <a:bodyPr/>
              <a:lstStyle/>
              <a:p>
                <a:r>
                  <a:rPr lang="en-US">
                    <a:noFill/>
                  </a:rPr>
                  <a:t> </a:t>
                </a:r>
              </a:p>
            </p:txBody>
          </p:sp>
        </mc:Fallback>
      </mc:AlternateContent>
    </p:spTree>
    <p:extLst>
      <p:ext uri="{BB962C8B-B14F-4D97-AF65-F5344CB8AC3E}">
        <p14:creationId xmlns:p14="http://schemas.microsoft.com/office/powerpoint/2010/main" val="394454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path" presetSubtype="0" accel="50000" decel="50000" fill="hold" nodeType="clickEffect">
                                  <p:stCondLst>
                                    <p:cond delay="0"/>
                                  </p:stCondLst>
                                  <p:childTnLst>
                                    <p:animMotion origin="layout" path="M 0.02309 -0.00116 L 0.02309 -0.10972 C 0.02309 -0.15926 -0.02604 -0.2206 -0.06667 -0.2206 L -0.15747 -0.2206 " pathEditMode="relative" rAng="16200000" ptsTypes="FfFF">
                                      <p:cBhvr>
                                        <p:cTn id="6" dur="2000" fill="hold"/>
                                        <p:tgtEl>
                                          <p:spTgt spid="2"/>
                                        </p:tgtEl>
                                        <p:attrNameLst>
                                          <p:attrName>ppt_x</p:attrName>
                                          <p:attrName>ppt_y</p:attrName>
                                        </p:attrNameLst>
                                      </p:cBhvr>
                                      <p:rCtr x="-9028" y="-10972"/>
                                    </p:animMotion>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2158596" y="116632"/>
            <a:ext cx="4824536" cy="369332"/>
          </a:xfrm>
          <a:prstGeom prst="rect">
            <a:avLst/>
          </a:prstGeom>
          <a:noFill/>
        </p:spPr>
        <p:txBody>
          <a:bodyPr wrap="square" rtlCol="0">
            <a:spAutoFit/>
          </a:bodyPr>
          <a:lstStyle/>
          <a:p>
            <a:pPr algn="ctr"/>
            <a:r>
              <a:rPr lang="pl-PL" dirty="0" smtClean="0"/>
              <a:t>Wróćmy do zadania!</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689" y="485964"/>
            <a:ext cx="7372350"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1136" y="3743514"/>
            <a:ext cx="9144000" cy="646331"/>
          </a:xfrm>
          <a:prstGeom prst="rect">
            <a:avLst/>
          </a:prstGeom>
          <a:noFill/>
        </p:spPr>
        <p:txBody>
          <a:bodyPr wrap="square" rtlCol="0">
            <a:spAutoFit/>
          </a:bodyPr>
          <a:lstStyle/>
          <a:p>
            <a:pPr algn="ctr"/>
            <a:r>
              <a:rPr lang="pl-PL" dirty="0" smtClean="0"/>
              <a:t>ETAP 1:</a:t>
            </a:r>
          </a:p>
          <a:p>
            <a:pPr algn="ctr"/>
            <a:r>
              <a:rPr lang="pl-PL" dirty="0" smtClean="0"/>
              <a:t> Zwykły algorytm Euklidesa: (a </a:t>
            </a:r>
            <a:r>
              <a:rPr lang="pl-PL" dirty="0" err="1" smtClean="0"/>
              <a:t>mod</a:t>
            </a:r>
            <a:r>
              <a:rPr lang="pl-PL" dirty="0" smtClean="0"/>
              <a:t> b) i (a div b)  dopóki b!=0.</a:t>
            </a:r>
            <a:endParaRPr lang="en-US" dirty="0"/>
          </a:p>
        </p:txBody>
      </p:sp>
      <p:sp>
        <p:nvSpPr>
          <p:cNvPr id="4" name="pole tekstowe 3"/>
          <p:cNvSpPr txBox="1"/>
          <p:nvPr/>
        </p:nvSpPr>
        <p:spPr>
          <a:xfrm>
            <a:off x="2915816" y="2420888"/>
            <a:ext cx="1512168" cy="369332"/>
          </a:xfrm>
          <a:prstGeom prst="rect">
            <a:avLst/>
          </a:prstGeom>
          <a:noFill/>
        </p:spPr>
        <p:txBody>
          <a:bodyPr wrap="square" rtlCol="0">
            <a:spAutoFit/>
          </a:bodyPr>
          <a:lstStyle/>
          <a:p>
            <a:pPr algn="ctr"/>
            <a:r>
              <a:rPr lang="pl-PL" dirty="0" smtClean="0">
                <a:solidFill>
                  <a:schemeClr val="bg1"/>
                </a:solidFill>
              </a:rPr>
              <a:t>12</a:t>
            </a:r>
            <a:endParaRPr lang="en-US" dirty="0">
              <a:solidFill>
                <a:schemeClr val="bg1"/>
              </a:solidFill>
            </a:endParaRPr>
          </a:p>
        </p:txBody>
      </p:sp>
      <p:sp>
        <p:nvSpPr>
          <p:cNvPr id="6" name="pole tekstowe 5"/>
          <p:cNvSpPr txBox="1"/>
          <p:nvPr/>
        </p:nvSpPr>
        <p:spPr>
          <a:xfrm>
            <a:off x="4415416" y="2420888"/>
            <a:ext cx="1512168" cy="369332"/>
          </a:xfrm>
          <a:prstGeom prst="rect">
            <a:avLst/>
          </a:prstGeom>
          <a:noFill/>
        </p:spPr>
        <p:txBody>
          <a:bodyPr wrap="square" rtlCol="0">
            <a:spAutoFit/>
          </a:bodyPr>
          <a:lstStyle/>
          <a:p>
            <a:pPr algn="ctr"/>
            <a:r>
              <a:rPr lang="pl-PL" dirty="0">
                <a:solidFill>
                  <a:schemeClr val="bg1"/>
                </a:solidFill>
              </a:rPr>
              <a:t>8</a:t>
            </a:r>
            <a:endParaRPr lang="en-US" dirty="0">
              <a:solidFill>
                <a:schemeClr val="bg1"/>
              </a:solidFill>
            </a:endParaRPr>
          </a:p>
        </p:txBody>
      </p:sp>
      <p:sp>
        <p:nvSpPr>
          <p:cNvPr id="7" name="pole tekstowe 6"/>
          <p:cNvSpPr txBox="1"/>
          <p:nvPr/>
        </p:nvSpPr>
        <p:spPr>
          <a:xfrm>
            <a:off x="2915816" y="2914702"/>
            <a:ext cx="1512168" cy="369332"/>
          </a:xfrm>
          <a:prstGeom prst="rect">
            <a:avLst/>
          </a:prstGeom>
          <a:noFill/>
        </p:spPr>
        <p:txBody>
          <a:bodyPr wrap="square" rtlCol="0">
            <a:spAutoFit/>
          </a:bodyPr>
          <a:lstStyle/>
          <a:p>
            <a:pPr algn="ctr"/>
            <a:r>
              <a:rPr lang="pl-PL" dirty="0">
                <a:solidFill>
                  <a:schemeClr val="bg1"/>
                </a:solidFill>
              </a:rPr>
              <a:t>8</a:t>
            </a:r>
            <a:endParaRPr lang="en-US" dirty="0">
              <a:solidFill>
                <a:schemeClr val="bg1"/>
              </a:solidFill>
            </a:endParaRPr>
          </a:p>
        </p:txBody>
      </p:sp>
      <p:sp>
        <p:nvSpPr>
          <p:cNvPr id="8" name="pole tekstowe 7"/>
          <p:cNvSpPr txBox="1"/>
          <p:nvPr/>
        </p:nvSpPr>
        <p:spPr>
          <a:xfrm>
            <a:off x="4415416" y="2890160"/>
            <a:ext cx="1512168" cy="369332"/>
          </a:xfrm>
          <a:prstGeom prst="rect">
            <a:avLst/>
          </a:prstGeom>
          <a:noFill/>
        </p:spPr>
        <p:txBody>
          <a:bodyPr wrap="square" rtlCol="0">
            <a:spAutoFit/>
          </a:bodyPr>
          <a:lstStyle/>
          <a:p>
            <a:pPr algn="ctr"/>
            <a:r>
              <a:rPr lang="pl-PL" dirty="0" smtClean="0">
                <a:solidFill>
                  <a:schemeClr val="bg1"/>
                </a:solidFill>
              </a:rPr>
              <a:t>4</a:t>
            </a:r>
            <a:endParaRPr lang="en-US" dirty="0">
              <a:solidFill>
                <a:schemeClr val="bg1"/>
              </a:solidFill>
            </a:endParaRPr>
          </a:p>
        </p:txBody>
      </p:sp>
      <p:sp>
        <p:nvSpPr>
          <p:cNvPr id="9" name="pole tekstowe 8"/>
          <p:cNvSpPr txBox="1"/>
          <p:nvPr/>
        </p:nvSpPr>
        <p:spPr>
          <a:xfrm>
            <a:off x="2915816" y="3263316"/>
            <a:ext cx="1512168" cy="369332"/>
          </a:xfrm>
          <a:prstGeom prst="rect">
            <a:avLst/>
          </a:prstGeom>
          <a:noFill/>
        </p:spPr>
        <p:txBody>
          <a:bodyPr wrap="square" rtlCol="0">
            <a:spAutoFit/>
          </a:bodyPr>
          <a:lstStyle/>
          <a:p>
            <a:pPr algn="ctr"/>
            <a:r>
              <a:rPr lang="pl-PL" dirty="0" smtClean="0">
                <a:solidFill>
                  <a:schemeClr val="bg1"/>
                </a:solidFill>
              </a:rPr>
              <a:t>4</a:t>
            </a:r>
            <a:endParaRPr lang="en-US" dirty="0">
              <a:solidFill>
                <a:schemeClr val="bg1"/>
              </a:solidFill>
            </a:endParaRPr>
          </a:p>
        </p:txBody>
      </p:sp>
      <p:sp>
        <p:nvSpPr>
          <p:cNvPr id="10" name="pole tekstowe 9"/>
          <p:cNvSpPr txBox="1"/>
          <p:nvPr/>
        </p:nvSpPr>
        <p:spPr>
          <a:xfrm>
            <a:off x="0" y="3743514"/>
            <a:ext cx="9144000" cy="923330"/>
          </a:xfrm>
          <a:prstGeom prst="rect">
            <a:avLst/>
          </a:prstGeom>
          <a:noFill/>
        </p:spPr>
        <p:txBody>
          <a:bodyPr wrap="square" rtlCol="0">
            <a:spAutoFit/>
          </a:bodyPr>
          <a:lstStyle/>
          <a:p>
            <a:pPr algn="ctr"/>
            <a:r>
              <a:rPr lang="pl-PL" dirty="0" smtClean="0"/>
              <a:t>ETAP 2:</a:t>
            </a:r>
          </a:p>
          <a:p>
            <a:pPr algn="ctr"/>
            <a:r>
              <a:rPr lang="pl-PL" dirty="0" smtClean="0"/>
              <a:t> „Porównujemy” dwa NWD naraz: rząd 4 i 3, potem 3 i 2, a potem 2 i 1 tak, jak było to ukazane slajd wcześniej.</a:t>
            </a:r>
            <a:endParaRPr lang="en-US" dirty="0"/>
          </a:p>
        </p:txBody>
      </p:sp>
      <mc:AlternateContent xmlns:mc="http://schemas.openxmlformats.org/markup-compatibility/2006">
        <mc:Choice xmlns:a14="http://schemas.microsoft.com/office/drawing/2010/main" Requires="a14">
          <p:sp>
            <p:nvSpPr>
              <p:cNvPr id="5" name="pole tekstowe 4"/>
              <p:cNvSpPr txBox="1"/>
              <p:nvPr/>
            </p:nvSpPr>
            <p:spPr>
              <a:xfrm>
                <a:off x="6300192" y="4666844"/>
                <a:ext cx="2842672" cy="1477328"/>
              </a:xfrm>
              <a:prstGeom prst="rect">
                <a:avLst/>
              </a:prstGeom>
              <a:noFill/>
            </p:spPr>
            <p:txBody>
              <a:bodyPr wrap="square" rtlCol="0">
                <a:spAutoFit/>
              </a:bodyPr>
              <a:lstStyle/>
              <a:p>
                <a:pPr algn="ctr"/>
                <a:r>
                  <a:rPr lang="pl-PL" dirty="0" smtClean="0"/>
                  <a:t>Wzory:</a:t>
                </a:r>
              </a:p>
              <a:p>
                <a:pPr algn="ctr"/>
                <a14:m>
                  <m:oMathPara xmlns:m="http://schemas.openxmlformats.org/officeDocument/2006/math">
                    <m:oMathParaPr>
                      <m:jc m:val="centerGroup"/>
                    </m:oMathParaPr>
                    <m:oMath xmlns:m="http://schemas.openxmlformats.org/officeDocument/2006/math">
                      <m:r>
                        <a:rPr lang="pl-PL" b="0" i="1" smtClean="0">
                          <a:latin typeface="Cambria Math"/>
                        </a:rPr>
                        <m:t>𝑁𝑊𝐷</m:t>
                      </m:r>
                      <m:d>
                        <m:dPr>
                          <m:ctrlPr>
                            <a:rPr lang="pl-PL" b="0" i="1" smtClean="0">
                              <a:latin typeface="Cambria Math"/>
                            </a:rPr>
                          </m:ctrlPr>
                        </m:dPr>
                        <m:e>
                          <m:r>
                            <a:rPr lang="pl-PL" b="0" i="1" smtClean="0">
                              <a:latin typeface="Cambria Math"/>
                            </a:rPr>
                            <m:t>𝑎</m:t>
                          </m:r>
                          <m:r>
                            <a:rPr lang="pl-PL" b="0" i="1" smtClean="0">
                              <a:latin typeface="Cambria Math"/>
                            </a:rPr>
                            <m:t>,</m:t>
                          </m:r>
                          <m:r>
                            <a:rPr lang="pl-PL" b="0" i="1" smtClean="0">
                              <a:latin typeface="Cambria Math"/>
                            </a:rPr>
                            <m:t>𝑏</m:t>
                          </m:r>
                        </m:e>
                      </m:d>
                      <m:r>
                        <a:rPr lang="pl-PL" b="0" i="1" smtClean="0">
                          <a:latin typeface="Cambria Math"/>
                        </a:rPr>
                        <m:t>=</m:t>
                      </m:r>
                      <m:r>
                        <a:rPr lang="pl-PL" b="0" i="1" smtClean="0">
                          <a:latin typeface="Cambria Math"/>
                        </a:rPr>
                        <m:t>𝑥</m:t>
                      </m:r>
                      <m:r>
                        <a:rPr lang="pl-PL" b="0" i="1" smtClean="0">
                          <a:latin typeface="Cambria Math"/>
                          <a:ea typeface="Cambria Math"/>
                        </a:rPr>
                        <m:t>∙</m:t>
                      </m:r>
                      <m:r>
                        <a:rPr lang="pl-PL" b="0" i="1" smtClean="0">
                          <a:latin typeface="Cambria Math"/>
                          <a:ea typeface="Cambria Math"/>
                        </a:rPr>
                        <m:t>𝑎</m:t>
                      </m:r>
                      <m:r>
                        <a:rPr lang="pl-PL" b="0" i="1" smtClean="0">
                          <a:latin typeface="Cambria Math"/>
                          <a:ea typeface="Cambria Math"/>
                        </a:rPr>
                        <m:t>+</m:t>
                      </m:r>
                      <m:r>
                        <a:rPr lang="pl-PL" b="0" i="1" smtClean="0">
                          <a:latin typeface="Cambria Math"/>
                          <a:ea typeface="Cambria Math"/>
                        </a:rPr>
                        <m:t>𝑦</m:t>
                      </m:r>
                      <m:r>
                        <a:rPr lang="pl-PL" b="0" i="1" smtClean="0">
                          <a:latin typeface="Cambria Math"/>
                          <a:ea typeface="Cambria Math"/>
                        </a:rPr>
                        <m:t>∙</m:t>
                      </m:r>
                      <m:r>
                        <a:rPr lang="pl-PL" b="0" i="1" smtClean="0">
                          <a:latin typeface="Cambria Math"/>
                          <a:ea typeface="Cambria Math"/>
                        </a:rPr>
                        <m:t>𝑏</m:t>
                      </m:r>
                    </m:oMath>
                  </m:oMathPara>
                </a14:m>
                <a:endParaRPr lang="pl-PL" b="0" dirty="0" smtClean="0">
                  <a:ea typeface="Cambria Math"/>
                </a:endParaRPr>
              </a:p>
              <a:p>
                <a:pPr algn="ctr"/>
                <a14:m>
                  <m:oMathPara xmlns:m="http://schemas.openxmlformats.org/officeDocument/2006/math">
                    <m:oMathParaPr>
                      <m:jc m:val="centerGroup"/>
                    </m:oMathParaPr>
                    <m:oMath xmlns:m="http://schemas.openxmlformats.org/officeDocument/2006/math">
                      <m:r>
                        <a:rPr lang="pl-PL" b="0" i="1" smtClean="0">
                          <a:latin typeface="Cambria Math"/>
                        </a:rPr>
                        <m:t>𝑁𝑊𝐷</m:t>
                      </m:r>
                      <m:d>
                        <m:dPr>
                          <m:ctrlPr>
                            <a:rPr lang="pl-PL" b="0" i="1" smtClean="0">
                              <a:latin typeface="Cambria Math"/>
                            </a:rPr>
                          </m:ctrlPr>
                        </m:dPr>
                        <m:e>
                          <m:r>
                            <a:rPr lang="pl-PL" b="0" i="1" smtClean="0">
                              <a:latin typeface="Cambria Math"/>
                            </a:rPr>
                            <m:t>𝑏</m:t>
                          </m:r>
                          <m:r>
                            <a:rPr lang="pl-PL" b="0" i="1" smtClean="0">
                              <a:latin typeface="Cambria Math"/>
                            </a:rPr>
                            <m:t>,</m:t>
                          </m:r>
                          <m:r>
                            <a:rPr lang="pl-PL" b="0" i="1" smtClean="0">
                              <a:latin typeface="Cambria Math"/>
                            </a:rPr>
                            <m:t>𝑟</m:t>
                          </m:r>
                        </m:e>
                      </m:d>
                      <m:r>
                        <a:rPr lang="pl-PL" b="0" i="1" smtClean="0">
                          <a:latin typeface="Cambria Math"/>
                        </a:rPr>
                        <m:t>=</m:t>
                      </m:r>
                      <m:sSup>
                        <m:sSupPr>
                          <m:ctrlPr>
                            <a:rPr lang="pl-PL" b="0" i="1" smtClean="0">
                              <a:latin typeface="Cambria Math"/>
                            </a:rPr>
                          </m:ctrlPr>
                        </m:sSupPr>
                        <m:e>
                          <m:r>
                            <a:rPr lang="pl-PL" b="0" i="1" smtClean="0">
                              <a:latin typeface="Cambria Math"/>
                            </a:rPr>
                            <m:t>𝑥</m:t>
                          </m:r>
                        </m:e>
                        <m:sup>
                          <m:r>
                            <a:rPr lang="pl-PL" b="0" i="1" smtClean="0">
                              <a:latin typeface="Cambria Math"/>
                            </a:rPr>
                            <m:t>′</m:t>
                          </m:r>
                        </m:sup>
                      </m:sSup>
                      <m:r>
                        <a:rPr lang="pl-PL" b="0" i="1" smtClean="0">
                          <a:latin typeface="Cambria Math"/>
                          <a:ea typeface="Cambria Math"/>
                        </a:rPr>
                        <m:t>∙</m:t>
                      </m:r>
                      <m:r>
                        <a:rPr lang="pl-PL" b="0" i="1" smtClean="0">
                          <a:latin typeface="Cambria Math"/>
                          <a:ea typeface="Cambria Math"/>
                        </a:rPr>
                        <m:t>𝑏</m:t>
                      </m:r>
                      <m:r>
                        <a:rPr lang="pl-PL" b="0" i="1" smtClean="0">
                          <a:latin typeface="Cambria Math"/>
                          <a:ea typeface="Cambria Math"/>
                        </a:rPr>
                        <m:t>+</m:t>
                      </m:r>
                      <m:sSup>
                        <m:sSupPr>
                          <m:ctrlPr>
                            <a:rPr lang="pl-PL" b="0" i="1" smtClean="0">
                              <a:latin typeface="Cambria Math"/>
                              <a:ea typeface="Cambria Math"/>
                            </a:rPr>
                          </m:ctrlPr>
                        </m:sSupPr>
                        <m:e>
                          <m:r>
                            <a:rPr lang="pl-PL" b="0" i="1" smtClean="0">
                              <a:latin typeface="Cambria Math"/>
                              <a:ea typeface="Cambria Math"/>
                            </a:rPr>
                            <m:t>𝑦</m:t>
                          </m:r>
                        </m:e>
                        <m:sup>
                          <m:r>
                            <a:rPr lang="pl-PL" b="0" i="1" smtClean="0">
                              <a:latin typeface="Cambria Math"/>
                              <a:ea typeface="Cambria Math"/>
                            </a:rPr>
                            <m:t>′</m:t>
                          </m:r>
                        </m:sup>
                      </m:sSup>
                      <m:r>
                        <a:rPr lang="pl-PL" b="0" i="1" smtClean="0">
                          <a:latin typeface="Cambria Math"/>
                          <a:ea typeface="Cambria Math"/>
                        </a:rPr>
                        <m:t>∙</m:t>
                      </m:r>
                      <m:r>
                        <a:rPr lang="pl-PL" b="0" i="1" smtClean="0">
                          <a:latin typeface="Cambria Math"/>
                          <a:ea typeface="Cambria Math"/>
                        </a:rPr>
                        <m:t>𝑟</m:t>
                      </m:r>
                    </m:oMath>
                  </m:oMathPara>
                </a14:m>
                <a:endParaRPr lang="pl-PL" b="0" dirty="0" smtClean="0">
                  <a:ea typeface="Cambria Math"/>
                </a:endParaRPr>
              </a:p>
              <a:p>
                <a:pPr algn="ctr"/>
                <a14:m>
                  <m:oMathPara xmlns:m="http://schemas.openxmlformats.org/officeDocument/2006/math">
                    <m:oMathParaPr>
                      <m:jc m:val="centerGroup"/>
                    </m:oMathParaPr>
                    <m:oMath xmlns:m="http://schemas.openxmlformats.org/officeDocument/2006/math">
                      <m:r>
                        <a:rPr lang="pl-PL" b="0" i="1" smtClean="0">
                          <a:latin typeface="Cambria Math"/>
                        </a:rPr>
                        <m:t>𝑥</m:t>
                      </m:r>
                      <m:r>
                        <a:rPr lang="pl-PL" b="0" i="1" smtClean="0">
                          <a:latin typeface="Cambria Math"/>
                        </a:rPr>
                        <m:t>=</m:t>
                      </m:r>
                      <m:sSup>
                        <m:sSupPr>
                          <m:ctrlPr>
                            <a:rPr lang="pl-PL" b="0" i="1" smtClean="0">
                              <a:latin typeface="Cambria Math"/>
                            </a:rPr>
                          </m:ctrlPr>
                        </m:sSupPr>
                        <m:e>
                          <m:r>
                            <a:rPr lang="pl-PL" b="0" i="1" smtClean="0">
                              <a:latin typeface="Cambria Math"/>
                            </a:rPr>
                            <m:t>𝑦</m:t>
                          </m:r>
                        </m:e>
                        <m:sup>
                          <m:r>
                            <a:rPr lang="pl-PL" b="0" i="1" smtClean="0">
                              <a:latin typeface="Cambria Math"/>
                            </a:rPr>
                            <m:t>′</m:t>
                          </m:r>
                        </m:sup>
                      </m:sSup>
                    </m:oMath>
                  </m:oMathPara>
                </a14:m>
                <a:endParaRPr lang="pl-PL" dirty="0" smtClean="0"/>
              </a:p>
              <a:p>
                <a:pPr algn="ctr"/>
                <a14:m>
                  <m:oMathPara xmlns:m="http://schemas.openxmlformats.org/officeDocument/2006/math">
                    <m:oMathParaPr>
                      <m:jc m:val="centerGroup"/>
                    </m:oMathParaPr>
                    <m:oMath xmlns:m="http://schemas.openxmlformats.org/officeDocument/2006/math">
                      <m:r>
                        <a:rPr lang="pl-PL" b="0" i="1" smtClean="0">
                          <a:latin typeface="Cambria Math"/>
                        </a:rPr>
                        <m:t>𝑦</m:t>
                      </m:r>
                      <m:r>
                        <a:rPr lang="pl-PL" b="0" i="1" smtClean="0">
                          <a:latin typeface="Cambria Math"/>
                        </a:rPr>
                        <m:t>=</m:t>
                      </m:r>
                      <m:sSup>
                        <m:sSupPr>
                          <m:ctrlPr>
                            <a:rPr lang="pl-PL" b="0" i="1" smtClean="0">
                              <a:latin typeface="Cambria Math"/>
                            </a:rPr>
                          </m:ctrlPr>
                        </m:sSupPr>
                        <m:e>
                          <m:r>
                            <a:rPr lang="pl-PL" b="0" i="1" smtClean="0">
                              <a:latin typeface="Cambria Math"/>
                            </a:rPr>
                            <m:t>𝑥</m:t>
                          </m:r>
                        </m:e>
                        <m:sup>
                          <m:r>
                            <a:rPr lang="pl-PL" b="0" i="1" smtClean="0">
                              <a:latin typeface="Cambria Math"/>
                            </a:rPr>
                            <m:t>′</m:t>
                          </m:r>
                        </m:sup>
                      </m:sSup>
                      <m:r>
                        <a:rPr lang="pl-PL" b="0" i="1" smtClean="0">
                          <a:latin typeface="Cambria Math"/>
                        </a:rPr>
                        <m:t>−</m:t>
                      </m:r>
                      <m:r>
                        <a:rPr lang="pl-PL" b="0" i="1" smtClean="0">
                          <a:latin typeface="Cambria Math"/>
                          <a:ea typeface="Cambria Math"/>
                        </a:rPr>
                        <m:t>(</m:t>
                      </m:r>
                      <m:r>
                        <a:rPr lang="pl-PL" b="0" i="1" smtClean="0">
                          <a:latin typeface="Cambria Math"/>
                          <a:ea typeface="Cambria Math"/>
                        </a:rPr>
                        <m:t>𝑎</m:t>
                      </m:r>
                      <m:r>
                        <a:rPr lang="pl-PL" b="0" i="1" smtClean="0">
                          <a:latin typeface="Cambria Math"/>
                          <a:ea typeface="Cambria Math"/>
                        </a:rPr>
                        <m:t> </m:t>
                      </m:r>
                      <m:r>
                        <a:rPr lang="pl-PL" b="0" i="1" smtClean="0">
                          <a:latin typeface="Cambria Math"/>
                          <a:ea typeface="Cambria Math"/>
                        </a:rPr>
                        <m:t>𝑑𝑖𝑣</m:t>
                      </m:r>
                      <m:r>
                        <a:rPr lang="pl-PL" b="0" i="1" smtClean="0">
                          <a:latin typeface="Cambria Math"/>
                          <a:ea typeface="Cambria Math"/>
                        </a:rPr>
                        <m:t> </m:t>
                      </m:r>
                      <m:r>
                        <a:rPr lang="pl-PL" b="0" i="1" smtClean="0">
                          <a:latin typeface="Cambria Math"/>
                          <a:ea typeface="Cambria Math"/>
                        </a:rPr>
                        <m:t>𝑏</m:t>
                      </m:r>
                      <m:r>
                        <a:rPr lang="pl-PL" b="0" i="1" smtClean="0">
                          <a:latin typeface="Cambria Math"/>
                          <a:ea typeface="Cambria Math"/>
                        </a:rPr>
                        <m:t>)∙</m:t>
                      </m:r>
                      <m:sSup>
                        <m:sSupPr>
                          <m:ctrlPr>
                            <a:rPr lang="pl-PL" b="0" i="1" smtClean="0">
                              <a:latin typeface="Cambria Math"/>
                              <a:ea typeface="Cambria Math"/>
                            </a:rPr>
                          </m:ctrlPr>
                        </m:sSupPr>
                        <m:e>
                          <m:r>
                            <a:rPr lang="pl-PL" b="0" i="1" smtClean="0">
                              <a:latin typeface="Cambria Math"/>
                              <a:ea typeface="Cambria Math"/>
                            </a:rPr>
                            <m:t>𝑦</m:t>
                          </m:r>
                        </m:e>
                        <m:sup>
                          <m:r>
                            <a:rPr lang="pl-PL" b="0" i="1" smtClean="0">
                              <a:latin typeface="Cambria Math"/>
                              <a:ea typeface="Cambria Math"/>
                            </a:rPr>
                            <m:t>′</m:t>
                          </m:r>
                        </m:sup>
                      </m:sSup>
                    </m:oMath>
                  </m:oMathPara>
                </a14:m>
                <a:endParaRPr lang="en-US" dirty="0"/>
              </a:p>
            </p:txBody>
          </p:sp>
        </mc:Choice>
        <mc:Fallback>
          <p:sp>
            <p:nvSpPr>
              <p:cNvPr id="5" name="pole tekstowe 4"/>
              <p:cNvSpPr txBox="1">
                <a:spLocks noRot="1" noChangeAspect="1" noMove="1" noResize="1" noEditPoints="1" noAdjustHandles="1" noChangeArrowheads="1" noChangeShapeType="1" noTextEdit="1"/>
              </p:cNvSpPr>
              <p:nvPr/>
            </p:nvSpPr>
            <p:spPr>
              <a:xfrm>
                <a:off x="6300192" y="4666844"/>
                <a:ext cx="2842672" cy="1477328"/>
              </a:xfrm>
              <a:prstGeom prst="rect">
                <a:avLst/>
              </a:prstGeom>
              <a:blipFill rotWithShape="1">
                <a:blip r:embed="rId3"/>
                <a:stretch>
                  <a:fillRect t="-2066" b="-2479"/>
                </a:stretch>
              </a:blipFill>
            </p:spPr>
            <p:txBody>
              <a:bodyPr/>
              <a:lstStyle/>
              <a:p>
                <a:r>
                  <a:rPr lang="en-US">
                    <a:noFill/>
                  </a:rPr>
                  <a:t> </a:t>
                </a:r>
              </a:p>
            </p:txBody>
          </p:sp>
        </mc:Fallback>
      </mc:AlternateContent>
      <p:sp>
        <p:nvSpPr>
          <p:cNvPr id="11" name="pole tekstowe 10"/>
          <p:cNvSpPr txBox="1"/>
          <p:nvPr/>
        </p:nvSpPr>
        <p:spPr>
          <a:xfrm>
            <a:off x="5927584" y="2890160"/>
            <a:ext cx="1164696" cy="369332"/>
          </a:xfrm>
          <a:prstGeom prst="rect">
            <a:avLst/>
          </a:prstGeom>
          <a:noFill/>
        </p:spPr>
        <p:txBody>
          <a:bodyPr wrap="square" rtlCol="0">
            <a:spAutoFit/>
          </a:bodyPr>
          <a:lstStyle/>
          <a:p>
            <a:pPr algn="ctr"/>
            <a:r>
              <a:rPr lang="pl-PL" dirty="0">
                <a:solidFill>
                  <a:schemeClr val="bg1"/>
                </a:solidFill>
              </a:rPr>
              <a:t>0</a:t>
            </a:r>
            <a:endParaRPr lang="en-US" dirty="0">
              <a:solidFill>
                <a:schemeClr val="bg1"/>
              </a:solidFill>
            </a:endParaRPr>
          </a:p>
        </p:txBody>
      </p:sp>
      <p:sp>
        <p:nvSpPr>
          <p:cNvPr id="13" name="pole tekstowe 12"/>
          <p:cNvSpPr txBox="1"/>
          <p:nvPr/>
        </p:nvSpPr>
        <p:spPr>
          <a:xfrm>
            <a:off x="7092280" y="2890160"/>
            <a:ext cx="1164696" cy="369332"/>
          </a:xfrm>
          <a:prstGeom prst="rect">
            <a:avLst/>
          </a:prstGeom>
          <a:noFill/>
        </p:spPr>
        <p:txBody>
          <a:bodyPr wrap="square" rtlCol="0">
            <a:spAutoFit/>
          </a:bodyPr>
          <a:lstStyle/>
          <a:p>
            <a:pPr algn="ctr"/>
            <a:r>
              <a:rPr lang="pl-PL" dirty="0" smtClean="0">
                <a:solidFill>
                  <a:schemeClr val="bg1"/>
                </a:solidFill>
              </a:rPr>
              <a:t>1</a:t>
            </a:r>
            <a:endParaRPr lang="en-US" dirty="0">
              <a:solidFill>
                <a:schemeClr val="bg1"/>
              </a:solidFill>
            </a:endParaRPr>
          </a:p>
        </p:txBody>
      </p:sp>
      <p:sp>
        <p:nvSpPr>
          <p:cNvPr id="14" name="pole tekstowe 13"/>
          <p:cNvSpPr txBox="1"/>
          <p:nvPr/>
        </p:nvSpPr>
        <p:spPr>
          <a:xfrm>
            <a:off x="5927584" y="2420888"/>
            <a:ext cx="1164696" cy="369332"/>
          </a:xfrm>
          <a:prstGeom prst="rect">
            <a:avLst/>
          </a:prstGeom>
          <a:noFill/>
        </p:spPr>
        <p:txBody>
          <a:bodyPr wrap="square" rtlCol="0">
            <a:spAutoFit/>
          </a:bodyPr>
          <a:lstStyle/>
          <a:p>
            <a:pPr algn="ctr"/>
            <a:r>
              <a:rPr lang="pl-PL" dirty="0" smtClean="0">
                <a:solidFill>
                  <a:schemeClr val="bg1"/>
                </a:solidFill>
              </a:rPr>
              <a:t>1</a:t>
            </a:r>
            <a:endParaRPr lang="en-US" dirty="0">
              <a:solidFill>
                <a:schemeClr val="bg1"/>
              </a:solidFill>
            </a:endParaRPr>
          </a:p>
        </p:txBody>
      </p:sp>
      <p:sp>
        <p:nvSpPr>
          <p:cNvPr id="15" name="pole tekstowe 14"/>
          <p:cNvSpPr txBox="1"/>
          <p:nvPr/>
        </p:nvSpPr>
        <p:spPr>
          <a:xfrm>
            <a:off x="7092343" y="2420888"/>
            <a:ext cx="1164696" cy="369332"/>
          </a:xfrm>
          <a:prstGeom prst="rect">
            <a:avLst/>
          </a:prstGeom>
          <a:noFill/>
        </p:spPr>
        <p:txBody>
          <a:bodyPr wrap="square" rtlCol="0">
            <a:spAutoFit/>
          </a:bodyPr>
          <a:lstStyle/>
          <a:p>
            <a:pPr algn="ctr"/>
            <a:r>
              <a:rPr lang="pl-PL" dirty="0" smtClean="0">
                <a:solidFill>
                  <a:schemeClr val="bg1"/>
                </a:solidFill>
              </a:rPr>
              <a:t>-1</a:t>
            </a:r>
            <a:endParaRPr lang="en-US" dirty="0">
              <a:solidFill>
                <a:schemeClr val="bg1"/>
              </a:solidFill>
            </a:endParaRPr>
          </a:p>
        </p:txBody>
      </p:sp>
      <p:sp>
        <p:nvSpPr>
          <p:cNvPr id="16" name="pole tekstowe 15"/>
          <p:cNvSpPr txBox="1"/>
          <p:nvPr/>
        </p:nvSpPr>
        <p:spPr>
          <a:xfrm>
            <a:off x="5927584" y="2041964"/>
            <a:ext cx="1164696" cy="369332"/>
          </a:xfrm>
          <a:prstGeom prst="rect">
            <a:avLst/>
          </a:prstGeom>
          <a:noFill/>
        </p:spPr>
        <p:txBody>
          <a:bodyPr wrap="square" rtlCol="0">
            <a:spAutoFit/>
          </a:bodyPr>
          <a:lstStyle/>
          <a:p>
            <a:pPr algn="ctr"/>
            <a:r>
              <a:rPr lang="pl-PL" dirty="0" smtClean="0">
                <a:solidFill>
                  <a:schemeClr val="bg1"/>
                </a:solidFill>
              </a:rPr>
              <a:t>-1</a:t>
            </a:r>
            <a:endParaRPr lang="en-US" dirty="0">
              <a:solidFill>
                <a:schemeClr val="bg1"/>
              </a:solidFill>
            </a:endParaRPr>
          </a:p>
        </p:txBody>
      </p:sp>
      <p:sp>
        <p:nvSpPr>
          <p:cNvPr id="17" name="pole tekstowe 16"/>
          <p:cNvSpPr txBox="1"/>
          <p:nvPr/>
        </p:nvSpPr>
        <p:spPr>
          <a:xfrm>
            <a:off x="7092343" y="2041964"/>
            <a:ext cx="1164696" cy="369332"/>
          </a:xfrm>
          <a:prstGeom prst="rect">
            <a:avLst/>
          </a:prstGeom>
          <a:noFill/>
        </p:spPr>
        <p:txBody>
          <a:bodyPr wrap="square" rtlCol="0">
            <a:spAutoFit/>
          </a:bodyPr>
          <a:lstStyle/>
          <a:p>
            <a:pPr algn="ctr"/>
            <a:r>
              <a:rPr lang="pl-PL" dirty="0" smtClean="0">
                <a:solidFill>
                  <a:schemeClr val="bg1"/>
                </a:solidFill>
              </a:rPr>
              <a:t>16</a:t>
            </a:r>
            <a:endParaRPr lang="en-US" dirty="0">
              <a:solidFill>
                <a:schemeClr val="bg1"/>
              </a:solidFill>
            </a:endParaRPr>
          </a:p>
        </p:txBody>
      </p:sp>
      <mc:AlternateContent xmlns:mc="http://schemas.openxmlformats.org/markup-compatibility/2006" xmlns:a14="http://schemas.microsoft.com/office/drawing/2010/main">
        <mc:Choice Requires="a14">
          <p:sp>
            <p:nvSpPr>
              <p:cNvPr id="12" name="pole tekstowe 11"/>
              <p:cNvSpPr txBox="1"/>
              <p:nvPr/>
            </p:nvSpPr>
            <p:spPr>
              <a:xfrm>
                <a:off x="35496" y="4666844"/>
                <a:ext cx="6192688" cy="203132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pl-PL" b="0" i="1" smtClean="0">
                          <a:latin typeface="Cambria Math"/>
                        </a:rPr>
                        <m:t>𝑁𝑊𝐷</m:t>
                      </m:r>
                      <m:d>
                        <m:dPr>
                          <m:ctrlPr>
                            <a:rPr lang="pl-PL" b="0" i="1" smtClean="0">
                              <a:latin typeface="Cambria Math"/>
                            </a:rPr>
                          </m:ctrlPr>
                        </m:dPr>
                        <m:e>
                          <m:r>
                            <a:rPr lang="pl-PL" b="0" i="1" smtClean="0">
                              <a:latin typeface="Cambria Math"/>
                            </a:rPr>
                            <m:t>12,8</m:t>
                          </m:r>
                        </m:e>
                      </m:d>
                      <m:r>
                        <a:rPr lang="pl-PL" b="0" i="1" smtClean="0">
                          <a:latin typeface="Cambria Math"/>
                        </a:rPr>
                        <m:t>=</m:t>
                      </m:r>
                      <m:r>
                        <a:rPr lang="pl-PL" b="0" i="1" smtClean="0">
                          <a:latin typeface="Cambria Math"/>
                        </a:rPr>
                        <m:t>𝑥</m:t>
                      </m:r>
                      <m:r>
                        <a:rPr lang="pl-PL" b="0" i="1" smtClean="0">
                          <a:latin typeface="Cambria Math"/>
                          <a:ea typeface="Cambria Math"/>
                        </a:rPr>
                        <m:t>∙12+</m:t>
                      </m:r>
                      <m:r>
                        <a:rPr lang="pl-PL" b="0" i="1" smtClean="0">
                          <a:latin typeface="Cambria Math"/>
                          <a:ea typeface="Cambria Math"/>
                        </a:rPr>
                        <m:t>𝑦</m:t>
                      </m:r>
                      <m:r>
                        <a:rPr lang="pl-PL" b="0" i="1" smtClean="0">
                          <a:latin typeface="Cambria Math"/>
                          <a:ea typeface="Cambria Math"/>
                        </a:rPr>
                        <m:t>∙8</m:t>
                      </m:r>
                    </m:oMath>
                  </m:oMathPara>
                </a14:m>
                <a:endParaRPr lang="pl-PL" b="0" dirty="0" smtClean="0">
                  <a:ea typeface="Cambria Math"/>
                </a:endParaRPr>
              </a:p>
              <a:p>
                <a:pPr/>
                <a14:m>
                  <m:oMathPara xmlns:m="http://schemas.openxmlformats.org/officeDocument/2006/math">
                    <m:oMathParaPr>
                      <m:jc m:val="centerGroup"/>
                    </m:oMathParaPr>
                    <m:oMath xmlns:m="http://schemas.openxmlformats.org/officeDocument/2006/math">
                      <m:r>
                        <a:rPr lang="pl-PL" b="0" i="1" smtClean="0">
                          <a:latin typeface="Cambria Math"/>
                        </a:rPr>
                        <m:t>𝑥</m:t>
                      </m:r>
                      <m:r>
                        <a:rPr lang="pl-PL" b="0" i="1" smtClean="0">
                          <a:latin typeface="Cambria Math"/>
                        </a:rPr>
                        <m:t>=1</m:t>
                      </m:r>
                    </m:oMath>
                  </m:oMathPara>
                </a14:m>
                <a:endParaRPr lang="pl-PL" b="0" dirty="0" smtClean="0"/>
              </a:p>
              <a:p>
                <a:pPr/>
                <a14:m>
                  <m:oMathPara xmlns:m="http://schemas.openxmlformats.org/officeDocument/2006/math">
                    <m:oMathParaPr>
                      <m:jc m:val="centerGroup"/>
                    </m:oMathParaPr>
                    <m:oMath xmlns:m="http://schemas.openxmlformats.org/officeDocument/2006/math">
                      <m:r>
                        <a:rPr lang="pl-PL" b="0" i="1" smtClean="0">
                          <a:latin typeface="Cambria Math"/>
                        </a:rPr>
                        <m:t>𝑦</m:t>
                      </m:r>
                      <m:r>
                        <a:rPr lang="pl-PL" b="0" i="1" smtClean="0">
                          <a:latin typeface="Cambria Math"/>
                        </a:rPr>
                        <m:t>=0−</m:t>
                      </m:r>
                      <m:d>
                        <m:dPr>
                          <m:ctrlPr>
                            <a:rPr lang="pl-PL" b="0" i="1" smtClean="0">
                              <a:latin typeface="Cambria Math"/>
                            </a:rPr>
                          </m:ctrlPr>
                        </m:dPr>
                        <m:e>
                          <m:r>
                            <a:rPr lang="pl-PL" b="0" i="1" smtClean="0">
                              <a:latin typeface="Cambria Math"/>
                            </a:rPr>
                            <m:t>12 </m:t>
                          </m:r>
                          <m:r>
                            <a:rPr lang="pl-PL" b="0" i="1" smtClean="0">
                              <a:latin typeface="Cambria Math"/>
                            </a:rPr>
                            <m:t>𝑑𝑖𝑣</m:t>
                          </m:r>
                          <m:r>
                            <a:rPr lang="pl-PL" b="0" i="1" smtClean="0">
                              <a:latin typeface="Cambria Math"/>
                            </a:rPr>
                            <m:t> 8</m:t>
                          </m:r>
                        </m:e>
                      </m:d>
                      <m:r>
                        <a:rPr lang="pl-PL" b="0" i="1" smtClean="0">
                          <a:latin typeface="Cambria Math"/>
                          <a:ea typeface="Cambria Math"/>
                        </a:rPr>
                        <m:t>∙1=−1</m:t>
                      </m:r>
                    </m:oMath>
                  </m:oMathPara>
                </a14:m>
                <a:endParaRPr lang="pl-PL" b="0" dirty="0" smtClean="0">
                  <a:ea typeface="Cambria Math"/>
                </a:endParaRPr>
              </a:p>
              <a:p>
                <a:pPr algn="ctr"/>
                <a:r>
                  <a:rPr lang="pl-PL" dirty="0" smtClean="0">
                    <a:ea typeface="Cambria Math"/>
                  </a:rPr>
                  <a:t>-------------------------------------------</a:t>
                </a:r>
                <a:endParaRPr lang="pl-PL" b="0" dirty="0" smtClean="0">
                  <a:ea typeface="Cambria Math"/>
                </a:endParaRPr>
              </a:p>
              <a:p>
                <a:pPr/>
                <a14:m>
                  <m:oMathPara xmlns:m="http://schemas.openxmlformats.org/officeDocument/2006/math">
                    <m:oMathParaPr>
                      <m:jc m:val="centerGroup"/>
                    </m:oMathParaPr>
                    <m:oMath xmlns:m="http://schemas.openxmlformats.org/officeDocument/2006/math">
                      <m:r>
                        <a:rPr lang="pl-PL" b="0" i="1" smtClean="0">
                          <a:latin typeface="Cambria Math"/>
                          <a:ea typeface="Cambria Math"/>
                        </a:rPr>
                        <m:t>𝑁𝑊𝐷</m:t>
                      </m:r>
                      <m:d>
                        <m:dPr>
                          <m:ctrlPr>
                            <a:rPr lang="pl-PL" b="0" i="1" smtClean="0">
                              <a:latin typeface="Cambria Math"/>
                              <a:ea typeface="Cambria Math"/>
                            </a:rPr>
                          </m:ctrlPr>
                        </m:dPr>
                        <m:e>
                          <m:r>
                            <a:rPr lang="pl-PL" b="0" i="1" smtClean="0">
                              <a:latin typeface="Cambria Math"/>
                              <a:ea typeface="Cambria Math"/>
                            </a:rPr>
                            <m:t>188,12</m:t>
                          </m:r>
                        </m:e>
                      </m:d>
                      <m:r>
                        <a:rPr lang="pl-PL" b="0" i="1" smtClean="0">
                          <a:latin typeface="Cambria Math"/>
                          <a:ea typeface="Cambria Math"/>
                        </a:rPr>
                        <m:t>=</m:t>
                      </m:r>
                      <m:r>
                        <a:rPr lang="pl-PL" b="0" i="1" smtClean="0">
                          <a:latin typeface="Cambria Math"/>
                          <a:ea typeface="Cambria Math"/>
                        </a:rPr>
                        <m:t>𝑥</m:t>
                      </m:r>
                      <m:r>
                        <a:rPr lang="pl-PL" b="0" i="1" smtClean="0">
                          <a:latin typeface="Cambria Math"/>
                          <a:ea typeface="Cambria Math"/>
                        </a:rPr>
                        <m:t>∙188+</m:t>
                      </m:r>
                      <m:r>
                        <a:rPr lang="pl-PL" b="0" i="1" smtClean="0">
                          <a:latin typeface="Cambria Math"/>
                          <a:ea typeface="Cambria Math"/>
                        </a:rPr>
                        <m:t>𝑦</m:t>
                      </m:r>
                      <m:r>
                        <a:rPr lang="pl-PL" b="0" i="1" smtClean="0">
                          <a:latin typeface="Cambria Math"/>
                          <a:ea typeface="Cambria Math"/>
                        </a:rPr>
                        <m:t>∙12</m:t>
                      </m:r>
                    </m:oMath>
                  </m:oMathPara>
                </a14:m>
                <a:endParaRPr lang="pl-PL" b="0" dirty="0" smtClean="0">
                  <a:ea typeface="Cambria Math"/>
                </a:endParaRPr>
              </a:p>
              <a:p>
                <a:pPr algn="ctr"/>
                <a14:m>
                  <m:oMathPara xmlns:m="http://schemas.openxmlformats.org/officeDocument/2006/math">
                    <m:oMathParaPr>
                      <m:jc m:val="centerGroup"/>
                    </m:oMathParaPr>
                    <m:oMath xmlns:m="http://schemas.openxmlformats.org/officeDocument/2006/math">
                      <m:r>
                        <a:rPr lang="pl-PL" b="0" i="1" smtClean="0">
                          <a:latin typeface="Cambria Math"/>
                          <a:ea typeface="Cambria Math"/>
                        </a:rPr>
                        <m:t>𝑥</m:t>
                      </m:r>
                      <m:r>
                        <a:rPr lang="pl-PL" b="0" i="1" smtClean="0">
                          <a:latin typeface="Cambria Math"/>
                          <a:ea typeface="Cambria Math"/>
                        </a:rPr>
                        <m:t>=−1</m:t>
                      </m:r>
                    </m:oMath>
                  </m:oMathPara>
                </a14:m>
                <a:endParaRPr lang="pl-PL" b="0" dirty="0" smtClean="0">
                  <a:ea typeface="Cambria Math"/>
                </a:endParaRPr>
              </a:p>
              <a:p>
                <a:pPr algn="ctr"/>
                <a14:m>
                  <m:oMathPara xmlns:m="http://schemas.openxmlformats.org/officeDocument/2006/math">
                    <m:oMathParaPr>
                      <m:jc m:val="centerGroup"/>
                    </m:oMathParaPr>
                    <m:oMath xmlns:m="http://schemas.openxmlformats.org/officeDocument/2006/math">
                      <m:r>
                        <a:rPr lang="pl-PL" b="0" i="1" smtClean="0">
                          <a:latin typeface="Cambria Math"/>
                          <a:ea typeface="Cambria Math"/>
                        </a:rPr>
                        <m:t>𝑦</m:t>
                      </m:r>
                      <m:r>
                        <a:rPr lang="pl-PL" b="0" i="1" smtClean="0">
                          <a:latin typeface="Cambria Math"/>
                          <a:ea typeface="Cambria Math"/>
                        </a:rPr>
                        <m:t>=1−</m:t>
                      </m:r>
                      <m:d>
                        <m:dPr>
                          <m:ctrlPr>
                            <a:rPr lang="pl-PL" b="0" i="1" smtClean="0">
                              <a:latin typeface="Cambria Math"/>
                              <a:ea typeface="Cambria Math"/>
                            </a:rPr>
                          </m:ctrlPr>
                        </m:dPr>
                        <m:e>
                          <m:r>
                            <a:rPr lang="pl-PL" b="0" i="1" smtClean="0">
                              <a:latin typeface="Cambria Math"/>
                              <a:ea typeface="Cambria Math"/>
                            </a:rPr>
                            <m:t>188 </m:t>
                          </m:r>
                          <m:r>
                            <a:rPr lang="pl-PL" b="0" i="1" smtClean="0">
                              <a:latin typeface="Cambria Math"/>
                              <a:ea typeface="Cambria Math"/>
                            </a:rPr>
                            <m:t>𝑑𝑖𝑣</m:t>
                          </m:r>
                          <m:r>
                            <a:rPr lang="pl-PL" b="0" i="1" smtClean="0">
                              <a:latin typeface="Cambria Math"/>
                              <a:ea typeface="Cambria Math"/>
                            </a:rPr>
                            <m:t> 12</m:t>
                          </m:r>
                        </m:e>
                      </m:d>
                      <m:r>
                        <a:rPr lang="pl-PL" b="0" i="1" smtClean="0">
                          <a:latin typeface="Cambria Math"/>
                          <a:ea typeface="Cambria Math"/>
                        </a:rPr>
                        <m:t>∙</m:t>
                      </m:r>
                      <m:d>
                        <m:dPr>
                          <m:ctrlPr>
                            <a:rPr lang="pl-PL" b="0" i="1" smtClean="0">
                              <a:latin typeface="Cambria Math"/>
                              <a:ea typeface="Cambria Math"/>
                            </a:rPr>
                          </m:ctrlPr>
                        </m:dPr>
                        <m:e>
                          <m:r>
                            <a:rPr lang="pl-PL" b="0" i="1" smtClean="0">
                              <a:latin typeface="Cambria Math"/>
                              <a:ea typeface="Cambria Math"/>
                            </a:rPr>
                            <m:t>−1</m:t>
                          </m:r>
                        </m:e>
                      </m:d>
                      <m:r>
                        <a:rPr lang="pl-PL" b="0" i="1" smtClean="0">
                          <a:latin typeface="Cambria Math"/>
                          <a:ea typeface="Cambria Math"/>
                        </a:rPr>
                        <m:t>=1+15=16</m:t>
                      </m:r>
                    </m:oMath>
                  </m:oMathPara>
                </a14:m>
                <a:endParaRPr lang="pl-PL" b="0" dirty="0" smtClean="0">
                  <a:ea typeface="Cambria Math"/>
                </a:endParaRPr>
              </a:p>
            </p:txBody>
          </p:sp>
        </mc:Choice>
        <mc:Fallback xmlns="">
          <p:sp>
            <p:nvSpPr>
              <p:cNvPr id="12" name="pole tekstowe 11"/>
              <p:cNvSpPr txBox="1">
                <a:spLocks noRot="1" noChangeAspect="1" noMove="1" noResize="1" noEditPoints="1" noAdjustHandles="1" noChangeArrowheads="1" noChangeShapeType="1" noTextEdit="1"/>
              </p:cNvSpPr>
              <p:nvPr/>
            </p:nvSpPr>
            <p:spPr>
              <a:xfrm>
                <a:off x="35496" y="4666844"/>
                <a:ext cx="6192688" cy="2031325"/>
              </a:xfrm>
              <a:prstGeom prst="rect">
                <a:avLst/>
              </a:prstGeom>
              <a:blipFill rotWithShape="1">
                <a:blip r:embed="rId4"/>
                <a:stretch>
                  <a:fillRect b="-300"/>
                </a:stretch>
              </a:blipFill>
            </p:spPr>
            <p:txBody>
              <a:bodyPr/>
              <a:lstStyle/>
              <a:p>
                <a:r>
                  <a:rPr lang="en-US">
                    <a:noFill/>
                  </a:rPr>
                  <a:t> </a:t>
                </a:r>
              </a:p>
            </p:txBody>
          </p:sp>
        </mc:Fallback>
      </mc:AlternateContent>
    </p:spTree>
    <p:extLst>
      <p:ext uri="{BB962C8B-B14F-4D97-AF65-F5344CB8AC3E}">
        <p14:creationId xmlns:p14="http://schemas.microsoft.com/office/powerpoint/2010/main" val="58182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2000"/>
                                        <p:tgtEl>
                                          <p:spTgt spid="6"/>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ircle(in)">
                                      <p:cBhvr>
                                        <p:cTn id="21" dur="2000"/>
                                        <p:tgtEl>
                                          <p:spTgt spid="8"/>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2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xit" presetSubtype="21" fill="hold" grpId="1" nodeType="clickEffect">
                                  <p:stCondLst>
                                    <p:cond delay="0"/>
                                  </p:stCondLst>
                                  <p:childTnLst>
                                    <p:animEffect transition="out" filter="barn(inVertical)">
                                      <p:cBhvr>
                                        <p:cTn id="28" dur="500"/>
                                        <p:tgtEl>
                                          <p:spTgt spid="3"/>
                                        </p:tgtEl>
                                      </p:cBhvr>
                                    </p:animEffect>
                                    <p:set>
                                      <p:cBhvr>
                                        <p:cTn id="29" dur="1" fill="hold">
                                          <p:stCondLst>
                                            <p:cond delay="499"/>
                                          </p:stCondLst>
                                        </p:cTn>
                                        <p:tgtEl>
                                          <p:spTgt spid="3"/>
                                        </p:tgtEl>
                                        <p:attrNameLst>
                                          <p:attrName>style.visibility</p:attrName>
                                        </p:attrNameLst>
                                      </p:cBhvr>
                                      <p:to>
                                        <p:strVal val="hidden"/>
                                      </p:to>
                                    </p:set>
                                  </p:childTnLst>
                                </p:cTn>
                              </p:par>
                            </p:childTnLst>
                          </p:cTn>
                        </p:par>
                        <p:par>
                          <p:cTn id="30" fill="hold">
                            <p:stCondLst>
                              <p:cond delay="500"/>
                            </p:stCondLst>
                            <p:childTnLst>
                              <p:par>
                                <p:cTn id="31" presetID="16" presetClass="entr" presetSubtype="21"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circle(in)">
                                      <p:cBhvr>
                                        <p:cTn id="44" dur="2000"/>
                                        <p:tgtEl>
                                          <p:spTgt spid="11"/>
                                        </p:tgtEl>
                                      </p:cBhvr>
                                    </p:animEffect>
                                  </p:childTnLst>
                                </p:cTn>
                              </p:par>
                              <p:par>
                                <p:cTn id="45" presetID="6" presetClass="entr" presetSubtype="16"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circle(in)">
                                      <p:cBhvr>
                                        <p:cTn id="47" dur="20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par>
                          <p:cTn id="55" fill="hold">
                            <p:stCondLst>
                              <p:cond delay="500"/>
                            </p:stCondLst>
                            <p:childTnLst>
                              <p:par>
                                <p:cTn id="56" presetID="6" presetClass="entr" presetSubtype="16"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circle(in)">
                                      <p:cBhvr>
                                        <p:cTn id="58" dur="2000"/>
                                        <p:tgtEl>
                                          <p:spTgt spid="14"/>
                                        </p:tgtEl>
                                      </p:cBhvr>
                                    </p:animEffect>
                                  </p:childTnLst>
                                </p:cTn>
                              </p:par>
                              <p:par>
                                <p:cTn id="59" presetID="6" presetClass="entr" presetSubtype="16"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circle(in)">
                                      <p:cBhvr>
                                        <p:cTn id="61" dur="20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6" presetClass="entr" presetSubtype="16" fill="hold" grpId="0" nodeType="click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circle(in)">
                                      <p:cBhvr>
                                        <p:cTn id="66" dur="2000"/>
                                        <p:tgtEl>
                                          <p:spTgt spid="16"/>
                                        </p:tgtEl>
                                      </p:cBhvr>
                                    </p:animEffect>
                                  </p:childTnLst>
                                </p:cTn>
                              </p:par>
                              <p:par>
                                <p:cTn id="67" presetID="6" presetClass="entr" presetSubtype="16"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circle(in)">
                                      <p:cBhvr>
                                        <p:cTn id="6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6" grpId="0"/>
      <p:bldP spid="7" grpId="0"/>
      <p:bldP spid="8" grpId="0"/>
      <p:bldP spid="9" grpId="0"/>
      <p:bldP spid="10" grpId="0"/>
      <p:bldP spid="5" grpId="0"/>
      <p:bldP spid="11" grpId="0"/>
      <p:bldP spid="13" grpId="0"/>
      <p:bldP spid="14" grpId="0"/>
      <p:bldP spid="15" grpId="0"/>
      <p:bldP spid="16" grpId="0"/>
      <p:bldP spid="17"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1171575"/>
            <a:ext cx="7286625" cy="451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ole tekstowe 1"/>
          <p:cNvSpPr txBox="1"/>
          <p:nvPr/>
        </p:nvSpPr>
        <p:spPr>
          <a:xfrm>
            <a:off x="4499992" y="4797152"/>
            <a:ext cx="1512168" cy="369332"/>
          </a:xfrm>
          <a:prstGeom prst="rect">
            <a:avLst/>
          </a:prstGeom>
          <a:noFill/>
        </p:spPr>
        <p:txBody>
          <a:bodyPr wrap="square" rtlCol="0">
            <a:spAutoFit/>
          </a:bodyPr>
          <a:lstStyle/>
          <a:p>
            <a:pPr algn="ctr"/>
            <a:r>
              <a:rPr lang="pl-PL" dirty="0" smtClean="0">
                <a:solidFill>
                  <a:schemeClr val="bg1"/>
                </a:solidFill>
              </a:rPr>
              <a:t>b</a:t>
            </a:r>
            <a:endParaRPr lang="en-US" dirty="0">
              <a:solidFill>
                <a:schemeClr val="bg1"/>
              </a:solidFill>
            </a:endParaRPr>
          </a:p>
        </p:txBody>
      </p:sp>
      <p:sp>
        <p:nvSpPr>
          <p:cNvPr id="4" name="pole tekstowe 3"/>
          <p:cNvSpPr txBox="1"/>
          <p:nvPr/>
        </p:nvSpPr>
        <p:spPr>
          <a:xfrm>
            <a:off x="6146256" y="4797152"/>
            <a:ext cx="1512168" cy="369332"/>
          </a:xfrm>
          <a:prstGeom prst="rect">
            <a:avLst/>
          </a:prstGeom>
          <a:noFill/>
        </p:spPr>
        <p:txBody>
          <a:bodyPr wrap="square" rtlCol="0">
            <a:spAutoFit/>
          </a:bodyPr>
          <a:lstStyle/>
          <a:p>
            <a:pPr algn="ctr"/>
            <a:r>
              <a:rPr lang="pl-PL" dirty="0">
                <a:solidFill>
                  <a:schemeClr val="bg1"/>
                </a:solidFill>
              </a:rPr>
              <a:t>r</a:t>
            </a:r>
            <a:endParaRPr lang="en-US" dirty="0">
              <a:solidFill>
                <a:schemeClr val="bg1"/>
              </a:solidFill>
            </a:endParaRPr>
          </a:p>
        </p:txBody>
      </p:sp>
      <p:sp>
        <p:nvSpPr>
          <p:cNvPr id="5" name="pole tekstowe 4"/>
          <p:cNvSpPr txBox="1"/>
          <p:nvPr/>
        </p:nvSpPr>
        <p:spPr>
          <a:xfrm>
            <a:off x="3914580" y="5317093"/>
            <a:ext cx="1512168" cy="369332"/>
          </a:xfrm>
          <a:prstGeom prst="rect">
            <a:avLst/>
          </a:prstGeom>
          <a:noFill/>
        </p:spPr>
        <p:txBody>
          <a:bodyPr wrap="square" rtlCol="0">
            <a:spAutoFit/>
          </a:bodyPr>
          <a:lstStyle/>
          <a:p>
            <a:pPr algn="ctr"/>
            <a:r>
              <a:rPr lang="pl-PL" dirty="0">
                <a:solidFill>
                  <a:schemeClr val="bg1"/>
                </a:solidFill>
              </a:rPr>
              <a:t>y</a:t>
            </a:r>
            <a:endParaRPr lang="en-US" dirty="0">
              <a:solidFill>
                <a:schemeClr val="bg1"/>
              </a:solidFill>
            </a:endParaRPr>
          </a:p>
        </p:txBody>
      </p:sp>
      <mc:AlternateContent xmlns:mc="http://schemas.openxmlformats.org/markup-compatibility/2006" xmlns:a14="http://schemas.microsoft.com/office/drawing/2010/main">
        <mc:Choice Requires="a14">
          <p:sp>
            <p:nvSpPr>
              <p:cNvPr id="6" name="pole tekstowe 5"/>
              <p:cNvSpPr txBox="1"/>
              <p:nvPr/>
            </p:nvSpPr>
            <p:spPr>
              <a:xfrm>
                <a:off x="5426748" y="5317093"/>
                <a:ext cx="1809548"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pl-PL" b="0" i="1" smtClean="0">
                          <a:solidFill>
                            <a:schemeClr val="bg1"/>
                          </a:solidFill>
                          <a:latin typeface="Cambria Math"/>
                        </a:rPr>
                        <m:t>𝑥</m:t>
                      </m:r>
                      <m:r>
                        <a:rPr lang="pl-PL" b="0" i="1" smtClean="0">
                          <a:solidFill>
                            <a:schemeClr val="bg1"/>
                          </a:solidFill>
                          <a:latin typeface="Cambria Math"/>
                        </a:rPr>
                        <m:t>−(</m:t>
                      </m:r>
                      <m:r>
                        <a:rPr lang="pl-PL" b="0" i="1" smtClean="0">
                          <a:solidFill>
                            <a:schemeClr val="bg1"/>
                          </a:solidFill>
                          <a:latin typeface="Cambria Math"/>
                        </a:rPr>
                        <m:t>𝑎</m:t>
                      </m:r>
                      <m:r>
                        <a:rPr lang="pl-PL" b="0" i="1" smtClean="0">
                          <a:solidFill>
                            <a:schemeClr val="bg1"/>
                          </a:solidFill>
                          <a:latin typeface="Cambria Math"/>
                        </a:rPr>
                        <m:t> </m:t>
                      </m:r>
                      <m:r>
                        <a:rPr lang="pl-PL" b="0" i="1" smtClean="0">
                          <a:solidFill>
                            <a:schemeClr val="bg1"/>
                          </a:solidFill>
                          <a:latin typeface="Cambria Math"/>
                        </a:rPr>
                        <m:t>𝑑𝑖𝑣</m:t>
                      </m:r>
                      <m:r>
                        <a:rPr lang="pl-PL" b="0" i="1" smtClean="0">
                          <a:solidFill>
                            <a:schemeClr val="bg1"/>
                          </a:solidFill>
                          <a:latin typeface="Cambria Math"/>
                        </a:rPr>
                        <m:t> </m:t>
                      </m:r>
                      <m:r>
                        <a:rPr lang="pl-PL" b="0" i="1" smtClean="0">
                          <a:solidFill>
                            <a:schemeClr val="bg1"/>
                          </a:solidFill>
                          <a:latin typeface="Cambria Math"/>
                        </a:rPr>
                        <m:t>𝑏</m:t>
                      </m:r>
                      <m:r>
                        <a:rPr lang="pl-PL" b="0" i="1" smtClean="0">
                          <a:solidFill>
                            <a:schemeClr val="bg1"/>
                          </a:solidFill>
                          <a:latin typeface="Cambria Math"/>
                        </a:rPr>
                        <m:t>)∙</m:t>
                      </m:r>
                      <m:r>
                        <m:rPr>
                          <m:sty m:val="p"/>
                        </m:rPr>
                        <a:rPr lang="pl-PL" b="0" i="0" smtClean="0">
                          <a:solidFill>
                            <a:schemeClr val="bg1"/>
                          </a:solidFill>
                          <a:latin typeface="Cambria Math"/>
                          <a:ea typeface="Cambria Math"/>
                        </a:rPr>
                        <m:t>y</m:t>
                      </m:r>
                    </m:oMath>
                  </m:oMathPara>
                </a14:m>
                <a:endParaRPr lang="en-US" dirty="0">
                  <a:solidFill>
                    <a:schemeClr val="bg1"/>
                  </a:solidFill>
                </a:endParaRPr>
              </a:p>
            </p:txBody>
          </p:sp>
        </mc:Choice>
        <mc:Fallback xmlns="">
          <p:sp>
            <p:nvSpPr>
              <p:cNvPr id="6" name="pole tekstowe 5"/>
              <p:cNvSpPr txBox="1">
                <a:spLocks noRot="1" noChangeAspect="1" noMove="1" noResize="1" noEditPoints="1" noAdjustHandles="1" noChangeArrowheads="1" noChangeShapeType="1" noTextEdit="1"/>
              </p:cNvSpPr>
              <p:nvPr/>
            </p:nvSpPr>
            <p:spPr>
              <a:xfrm>
                <a:off x="5426748" y="5317093"/>
                <a:ext cx="1809548" cy="369332"/>
              </a:xfrm>
              <a:prstGeom prst="rect">
                <a:avLst/>
              </a:prstGeom>
              <a:blipFill rotWithShape="1">
                <a:blip r:embed="rId3"/>
                <a:stretch>
                  <a:fillRect b="-11475"/>
                </a:stretch>
              </a:blipFill>
            </p:spPr>
            <p:txBody>
              <a:bodyPr/>
              <a:lstStyle/>
              <a:p>
                <a:r>
                  <a:rPr lang="en-US">
                    <a:noFill/>
                  </a:rPr>
                  <a:t> </a:t>
                </a:r>
              </a:p>
            </p:txBody>
          </p:sp>
        </mc:Fallback>
      </mc:AlternateContent>
    </p:spTree>
    <p:extLst>
      <p:ext uri="{BB962C8B-B14F-4D97-AF65-F5344CB8AC3E}">
        <p14:creationId xmlns:p14="http://schemas.microsoft.com/office/powerpoint/2010/main" val="39814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00100" y="2660340"/>
            <a:ext cx="7543800" cy="1537320"/>
          </a:xfrm>
        </p:spPr>
        <p:txBody>
          <a:bodyPr/>
          <a:lstStyle/>
          <a:p>
            <a:pPr algn="ctr"/>
            <a:r>
              <a:rPr lang="pl-PL" dirty="0" smtClean="0"/>
              <a:t>To już koniec, dziękuję Wam za uwagę!!!!</a:t>
            </a:r>
            <a:endParaRPr lang="en-US" dirty="0"/>
          </a:p>
        </p:txBody>
      </p:sp>
    </p:spTree>
    <p:extLst>
      <p:ext uri="{BB962C8B-B14F-4D97-AF65-F5344CB8AC3E}">
        <p14:creationId xmlns:p14="http://schemas.microsoft.com/office/powerpoint/2010/main" val="84945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rny">
  <a:themeElements>
    <a:clrScheme name="Elementarny">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rny">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rny">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278</TotalTime>
  <Words>968</Words>
  <Application>Microsoft Office PowerPoint</Application>
  <PresentationFormat>Pokaz na ekranie (4:3)</PresentationFormat>
  <Paragraphs>157</Paragraphs>
  <Slides>16</Slides>
  <Notes>0</Notes>
  <HiddenSlides>0</HiddenSlides>
  <MMClips>0</MMClips>
  <ScaleCrop>false</ScaleCrop>
  <HeadingPairs>
    <vt:vector size="4" baseType="variant">
      <vt:variant>
        <vt:lpstr>Motyw</vt:lpstr>
      </vt:variant>
      <vt:variant>
        <vt:i4>1</vt:i4>
      </vt:variant>
      <vt:variant>
        <vt:lpstr>Tytuły slajdów</vt:lpstr>
      </vt:variant>
      <vt:variant>
        <vt:i4>16</vt:i4>
      </vt:variant>
    </vt:vector>
  </HeadingPairs>
  <TitlesOfParts>
    <vt:vector size="17" baseType="lpstr">
      <vt:lpstr>Elementarny</vt:lpstr>
      <vt:lpstr>Matura z informatyki (2015)</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To już koniec, dziękuję Wam za uwagę!!!!</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Matura z informatyki (2015)</dc:title>
  <dc:creator>Jakub Walasik</dc:creator>
  <cp:lastModifiedBy>Jakub Walasik</cp:lastModifiedBy>
  <cp:revision>33</cp:revision>
  <dcterms:created xsi:type="dcterms:W3CDTF">2022-03-29T15:50:17Z</dcterms:created>
  <dcterms:modified xsi:type="dcterms:W3CDTF">2022-04-03T08:13:35Z</dcterms:modified>
</cp:coreProperties>
</file>