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2"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64" r:id="rId24"/>
    <p:sldId id="284" r:id="rId25"/>
    <p:sldId id="285" r:id="rId26"/>
    <p:sldId id="263" r:id="rId27"/>
    <p:sldId id="283" r:id="rId28"/>
    <p:sldId id="265" r:id="rId29"/>
    <p:sldId id="266" r:id="rId30"/>
    <p:sldId id="286" r:id="rId31"/>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3">
        <a:schemeClr val="bg1"/>
      </p:bgRef>
    </p:bg>
    <p:spTree>
      <p:nvGrpSpPr>
        <p:cNvPr id="1" name=""/>
        <p:cNvGrpSpPr/>
        <p:nvPr/>
      </p:nvGrpSpPr>
      <p:grpSpPr>
        <a:xfrm>
          <a:off x="0" y="0"/>
          <a:ext cx="0" cy="0"/>
          <a:chOff x="0" y="0"/>
          <a:chExt cx="0" cy="0"/>
        </a:xfrm>
      </p:grpSpPr>
      <p:sp>
        <p:nvSpPr>
          <p:cNvPr id="12" name="Prostokąt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Prostokąt zaokrąglony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Podtytuł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p:txBody>
          <a:bodyPr/>
          <a:lstStyle/>
          <a:p>
            <a:fld id="{43A82AFE-573A-444C-B900-18EB6943E3D0}" type="datetimeFigureOut">
              <a:rPr lang="pl-PL" smtClean="0"/>
              <a:t>2019-09-11</a:t>
            </a:fld>
            <a:endParaRPr lang="pl-PL"/>
          </a:p>
        </p:txBody>
      </p:sp>
      <p:sp>
        <p:nvSpPr>
          <p:cNvPr id="17" name="Symbol zastępczy stopki 16"/>
          <p:cNvSpPr>
            <a:spLocks noGrp="1"/>
          </p:cNvSpPr>
          <p:nvPr>
            <p:ph type="ftr" sz="quarter" idx="11"/>
          </p:nvPr>
        </p:nvSpPr>
        <p:spPr/>
        <p:txBody>
          <a:bodyPr/>
          <a:lstStyle/>
          <a:p>
            <a:endParaRPr lang="pl-PL"/>
          </a:p>
        </p:txBody>
      </p:sp>
      <p:sp>
        <p:nvSpPr>
          <p:cNvPr id="29" name="Symbol zastępczy numeru slajdu 28"/>
          <p:cNvSpPr>
            <a:spLocks noGrp="1"/>
          </p:cNvSpPr>
          <p:nvPr>
            <p:ph type="sldNum" sz="quarter" idx="12"/>
          </p:nvPr>
        </p:nvSpPr>
        <p:spPr/>
        <p:txBody>
          <a:bodyPr lIns="0" tIns="0" rIns="0" bIns="0">
            <a:noAutofit/>
          </a:bodyPr>
          <a:lstStyle>
            <a:lvl1pPr>
              <a:defRPr sz="1400">
                <a:solidFill>
                  <a:srgbClr val="FFFFFF"/>
                </a:solidFill>
              </a:defRPr>
            </a:lvl1pPr>
          </a:lstStyle>
          <a:p>
            <a:fld id="{6D4FADF8-E825-49D9-9030-BEA7EBFACE4A}" type="slidenum">
              <a:rPr lang="pl-PL" smtClean="0"/>
              <a:t>‹#›</a:t>
            </a:fld>
            <a:endParaRPr lang="pl-PL"/>
          </a:p>
        </p:txBody>
      </p:sp>
      <p:sp>
        <p:nvSpPr>
          <p:cNvPr id="7" name="Prostokąt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stokąt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Prostokąt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ytuł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pl-PL" smtClean="0"/>
              <a:t>Kliknij, aby edytować styl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4" name="Symbol zastępczy daty 3"/>
          <p:cNvSpPr>
            <a:spLocks noGrp="1"/>
          </p:cNvSpPr>
          <p:nvPr>
            <p:ph type="dt" sz="half" idx="10"/>
          </p:nvPr>
        </p:nvSpPr>
        <p:spPr/>
        <p:txBody>
          <a:bodyPr/>
          <a:lstStyle/>
          <a:p>
            <a:fld id="{43A82AFE-573A-444C-B900-18EB6943E3D0}" type="datetimeFigureOut">
              <a:rPr lang="pl-PL" smtClean="0"/>
              <a:t>2019-09-11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6D4FADF8-E825-49D9-9030-BEA7EBFACE4A}" type="slidenum">
              <a:rPr lang="pl-PL" smtClean="0"/>
              <a:t>‹#›</a:t>
            </a:fld>
            <a:endParaRPr lang="pl-PL"/>
          </a:p>
        </p:txBody>
      </p:sp>
      <p:sp>
        <p:nvSpPr>
          <p:cNvPr id="8" name="Symbol zastępczy zawartości 7"/>
          <p:cNvSpPr>
            <a:spLocks noGrp="1"/>
          </p:cNvSpPr>
          <p:nvPr>
            <p:ph sz="quarter" idx="1"/>
          </p:nvPr>
        </p:nvSpPr>
        <p:spPr>
          <a:xfrm>
            <a:off x="914400" y="1447800"/>
            <a:ext cx="7772400" cy="4572000"/>
          </a:xfrm>
        </p:spPr>
        <p:txBody>
          <a:bodyPr vert="horz"/>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3">
        <a:schemeClr val="bg1"/>
      </p:bgRef>
    </p:bg>
    <p:spTree>
      <p:nvGrpSpPr>
        <p:cNvPr id="1" name=""/>
        <p:cNvGrpSpPr/>
        <p:nvPr/>
      </p:nvGrpSpPr>
      <p:grpSpPr>
        <a:xfrm>
          <a:off x="0" y="0"/>
          <a:ext cx="0" cy="0"/>
          <a:chOff x="0" y="0"/>
          <a:chExt cx="0" cy="0"/>
        </a:xfrm>
      </p:grpSpPr>
      <p:sp>
        <p:nvSpPr>
          <p:cNvPr id="11" name="Prostokąt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Prostokąt zaokrąglony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ytuł 1"/>
          <p:cNvSpPr>
            <a:spLocks noGrp="1"/>
          </p:cNvSpPr>
          <p:nvPr>
            <p:ph type="title"/>
          </p:nvPr>
        </p:nvSpPr>
        <p:spPr>
          <a:xfrm>
            <a:off x="722313" y="952500"/>
            <a:ext cx="7772400" cy="1362075"/>
          </a:xfrm>
        </p:spPr>
        <p:txBody>
          <a:bodyPr anchor="b" anchorCtr="0"/>
          <a:lstStyle>
            <a:lvl1pPr algn="l">
              <a:buNone/>
              <a:defRPr sz="4000" b="0" cap="none"/>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p>
            <a:fld id="{43A82AFE-573A-444C-B900-18EB6943E3D0}" type="datetimeFigureOut">
              <a:rPr lang="pl-PL" smtClean="0"/>
              <a:t>2019-09-11</a:t>
            </a:fld>
            <a:endParaRPr lang="pl-PL"/>
          </a:p>
        </p:txBody>
      </p:sp>
      <p:sp>
        <p:nvSpPr>
          <p:cNvPr id="5" name="Symbol zastępczy stopki 4"/>
          <p:cNvSpPr>
            <a:spLocks noGrp="1"/>
          </p:cNvSpPr>
          <p:nvPr>
            <p:ph type="ftr" sz="quarter" idx="11"/>
          </p:nvPr>
        </p:nvSpPr>
        <p:spPr>
          <a:xfrm>
            <a:off x="800100" y="6172200"/>
            <a:ext cx="4000500" cy="457200"/>
          </a:xfrm>
        </p:spPr>
        <p:txBody>
          <a:bodyPr/>
          <a:lstStyle/>
          <a:p>
            <a:endParaRPr lang="pl-PL"/>
          </a:p>
        </p:txBody>
      </p:sp>
      <p:sp>
        <p:nvSpPr>
          <p:cNvPr id="7" name="Prostokąt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Prostokąt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Prostokąt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ymbol zastępczy numeru slajdu 5"/>
          <p:cNvSpPr>
            <a:spLocks noGrp="1"/>
          </p:cNvSpPr>
          <p:nvPr>
            <p:ph type="sldNum" sz="quarter" idx="12"/>
          </p:nvPr>
        </p:nvSpPr>
        <p:spPr>
          <a:xfrm>
            <a:off x="146304" y="6208776"/>
            <a:ext cx="457200" cy="457200"/>
          </a:xfrm>
        </p:spPr>
        <p:txBody>
          <a:bodyPr/>
          <a:lstStyle/>
          <a:p>
            <a:fld id="{6D4FADF8-E825-49D9-9030-BEA7EBFACE4A}" type="slidenum">
              <a:rPr lang="pl-PL" smtClean="0"/>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5" name="Symbol zastępczy daty 4"/>
          <p:cNvSpPr>
            <a:spLocks noGrp="1"/>
          </p:cNvSpPr>
          <p:nvPr>
            <p:ph type="dt" sz="half" idx="10"/>
          </p:nvPr>
        </p:nvSpPr>
        <p:spPr/>
        <p:txBody>
          <a:bodyPr/>
          <a:lstStyle/>
          <a:p>
            <a:fld id="{43A82AFE-573A-444C-B900-18EB6943E3D0}" type="datetimeFigureOut">
              <a:rPr lang="pl-PL" smtClean="0"/>
              <a:t>2019-09-11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6D4FADF8-E825-49D9-9030-BEA7EBFACE4A}" type="slidenum">
              <a:rPr lang="pl-PL" smtClean="0"/>
              <a:t>‹#›</a:t>
            </a:fld>
            <a:endParaRPr lang="pl-PL"/>
          </a:p>
        </p:txBody>
      </p:sp>
      <p:sp>
        <p:nvSpPr>
          <p:cNvPr id="9" name="Symbol zastępczy zawartości 8"/>
          <p:cNvSpPr>
            <a:spLocks noGrp="1"/>
          </p:cNvSpPr>
          <p:nvPr>
            <p:ph sz="quarter" idx="1"/>
          </p:nvPr>
        </p:nvSpPr>
        <p:spPr>
          <a:xfrm>
            <a:off x="914400" y="1447800"/>
            <a:ext cx="3749040" cy="4572000"/>
          </a:xfrm>
        </p:spPr>
        <p:txBody>
          <a:bodyPr vert="horz"/>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1" name="Symbol zastępczy zawartości 10"/>
          <p:cNvSpPr>
            <a:spLocks noGrp="1"/>
          </p:cNvSpPr>
          <p:nvPr>
            <p:ph sz="quarter" idx="2"/>
          </p:nvPr>
        </p:nvSpPr>
        <p:spPr>
          <a:xfrm>
            <a:off x="4933950" y="1447800"/>
            <a:ext cx="3749040" cy="4572000"/>
          </a:xfrm>
        </p:spPr>
        <p:txBody>
          <a:bodyPr vert="horz"/>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914400" y="273050"/>
            <a:ext cx="7772400" cy="1143000"/>
          </a:xfrm>
        </p:spPr>
        <p:txBody>
          <a:bodyPr anchor="b" anchorCtr="0"/>
          <a:lstStyle>
            <a:lvl1pPr>
              <a:defRPr/>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7" name="Symbol zastępczy daty 6"/>
          <p:cNvSpPr>
            <a:spLocks noGrp="1"/>
          </p:cNvSpPr>
          <p:nvPr>
            <p:ph type="dt" sz="half" idx="10"/>
          </p:nvPr>
        </p:nvSpPr>
        <p:spPr/>
        <p:txBody>
          <a:bodyPr/>
          <a:lstStyle/>
          <a:p>
            <a:fld id="{43A82AFE-573A-444C-B900-18EB6943E3D0}" type="datetimeFigureOut">
              <a:rPr lang="pl-PL" smtClean="0"/>
              <a:t>2019-09-11</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6D4FADF8-E825-49D9-9030-BEA7EBFACE4A}" type="slidenum">
              <a:rPr lang="pl-PL" smtClean="0"/>
              <a:t>‹#›</a:t>
            </a:fld>
            <a:endParaRPr lang="pl-PL"/>
          </a:p>
        </p:txBody>
      </p:sp>
      <p:sp>
        <p:nvSpPr>
          <p:cNvPr id="11" name="Symbol zastępczy zawartości 10"/>
          <p:cNvSpPr>
            <a:spLocks noGrp="1"/>
          </p:cNvSpPr>
          <p:nvPr>
            <p:ph sz="half" idx="2"/>
          </p:nvPr>
        </p:nvSpPr>
        <p:spPr>
          <a:xfrm>
            <a:off x="914400" y="2247900"/>
            <a:ext cx="3733800" cy="3886200"/>
          </a:xfrm>
        </p:spPr>
        <p:txBody>
          <a:bodyPr vert="horz"/>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3" name="Symbol zastępczy zawartości 12"/>
          <p:cNvSpPr>
            <a:spLocks noGrp="1"/>
          </p:cNvSpPr>
          <p:nvPr>
            <p:ph sz="half" idx="4"/>
          </p:nvPr>
        </p:nvSpPr>
        <p:spPr>
          <a:xfrm>
            <a:off x="4953000" y="2247900"/>
            <a:ext cx="3733800" cy="3886200"/>
          </a:xfrm>
        </p:spPr>
        <p:txBody>
          <a:bodyPr vert="horz"/>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p>
            <a:fld id="{43A82AFE-573A-444C-B900-18EB6943E3D0}" type="datetimeFigureOut">
              <a:rPr lang="pl-PL" smtClean="0"/>
              <a:t>2019-09-11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6D4FADF8-E825-49D9-9030-BEA7EBFACE4A}"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43A82AFE-573A-444C-B900-18EB6943E3D0}" type="datetimeFigureOut">
              <a:rPr lang="pl-PL" smtClean="0"/>
              <a:t>2019-09-11</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6D4FADF8-E825-49D9-9030-BEA7EBFACE4A}"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8" name="Prostokąt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Prostokąt zaokrąglony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ytuł 1"/>
          <p:cNvSpPr>
            <a:spLocks noGrp="1"/>
          </p:cNvSpPr>
          <p:nvPr>
            <p:ph type="title"/>
          </p:nvPr>
        </p:nvSpPr>
        <p:spPr>
          <a:xfrm>
            <a:off x="914400" y="273050"/>
            <a:ext cx="7772400" cy="1143000"/>
          </a:xfrm>
        </p:spPr>
        <p:txBody>
          <a:bodyPr anchor="b" anchorCtr="0"/>
          <a:lstStyle>
            <a:lvl1pPr algn="l">
              <a:buNone/>
              <a:defRPr sz="4000" b="0"/>
            </a:lvl1pPr>
          </a:lstStyle>
          <a:p>
            <a:r>
              <a:rPr kumimoji="0" lang="pl-PL" smtClean="0"/>
              <a:t>Kliknij, aby edytować styl</a:t>
            </a:r>
            <a:endParaRPr kumimoji="0" lang="en-US"/>
          </a:p>
        </p:txBody>
      </p:sp>
      <p:sp>
        <p:nvSpPr>
          <p:cNvPr id="3" name="Symbol zastępczy tekstu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pl-PL" smtClean="0"/>
              <a:t>Kliknij, aby edytować style wzorca tekstu</a:t>
            </a:r>
          </a:p>
        </p:txBody>
      </p:sp>
      <p:sp>
        <p:nvSpPr>
          <p:cNvPr id="5" name="Symbol zastępczy daty 4"/>
          <p:cNvSpPr>
            <a:spLocks noGrp="1"/>
          </p:cNvSpPr>
          <p:nvPr>
            <p:ph type="dt" sz="half" idx="10"/>
          </p:nvPr>
        </p:nvSpPr>
        <p:spPr/>
        <p:txBody>
          <a:bodyPr/>
          <a:lstStyle/>
          <a:p>
            <a:fld id="{43A82AFE-573A-444C-B900-18EB6943E3D0}" type="datetimeFigureOut">
              <a:rPr lang="pl-PL" smtClean="0"/>
              <a:t>2019-09-11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6D4FADF8-E825-49D9-9030-BEA7EBFACE4A}" type="slidenum">
              <a:rPr lang="pl-PL" smtClean="0"/>
              <a:t>‹#›</a:t>
            </a:fld>
            <a:endParaRPr lang="pl-PL"/>
          </a:p>
        </p:txBody>
      </p:sp>
      <p:sp>
        <p:nvSpPr>
          <p:cNvPr id="11" name="Symbol zastępczy zawartości 10"/>
          <p:cNvSpPr>
            <a:spLocks noGrp="1"/>
          </p:cNvSpPr>
          <p:nvPr>
            <p:ph sz="quarter" idx="1"/>
          </p:nvPr>
        </p:nvSpPr>
        <p:spPr>
          <a:xfrm>
            <a:off x="2971800" y="1600200"/>
            <a:ext cx="5715000" cy="4495800"/>
          </a:xfrm>
        </p:spPr>
        <p:txBody>
          <a:bodyPr vert="horz"/>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pl-PL" smtClean="0"/>
              <a:t>Kliknij, aby edytować styl</a:t>
            </a:r>
            <a:endParaRPr kumimoji="0" lang="en-US"/>
          </a:p>
        </p:txBody>
      </p:sp>
      <p:sp>
        <p:nvSpPr>
          <p:cNvPr id="4" name="Symbol zastępczy tekstu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pl-PL" smtClean="0"/>
              <a:t>Kliknij, aby edytować style wzorca tekstu</a:t>
            </a:r>
          </a:p>
        </p:txBody>
      </p:sp>
      <p:sp>
        <p:nvSpPr>
          <p:cNvPr id="5" name="Symbol zastępczy daty 4"/>
          <p:cNvSpPr>
            <a:spLocks noGrp="1"/>
          </p:cNvSpPr>
          <p:nvPr>
            <p:ph type="dt" sz="half" idx="10"/>
          </p:nvPr>
        </p:nvSpPr>
        <p:spPr/>
        <p:txBody>
          <a:bodyPr/>
          <a:lstStyle/>
          <a:p>
            <a:fld id="{43A82AFE-573A-444C-B900-18EB6943E3D0}" type="datetimeFigureOut">
              <a:rPr lang="pl-PL" smtClean="0"/>
              <a:t>2019-09-11</a:t>
            </a:fld>
            <a:endParaRPr lang="pl-PL"/>
          </a:p>
        </p:txBody>
      </p:sp>
      <p:sp>
        <p:nvSpPr>
          <p:cNvPr id="6" name="Symbol zastępczy stopki 5"/>
          <p:cNvSpPr>
            <a:spLocks noGrp="1"/>
          </p:cNvSpPr>
          <p:nvPr>
            <p:ph type="ftr" sz="quarter" idx="11"/>
          </p:nvPr>
        </p:nvSpPr>
        <p:spPr>
          <a:xfrm>
            <a:off x="914400" y="6172200"/>
            <a:ext cx="3886200" cy="457200"/>
          </a:xfrm>
        </p:spPr>
        <p:txBody>
          <a:bodyPr/>
          <a:lstStyle/>
          <a:p>
            <a:endParaRPr lang="pl-PL"/>
          </a:p>
        </p:txBody>
      </p:sp>
      <p:sp>
        <p:nvSpPr>
          <p:cNvPr id="7" name="Symbol zastępczy numeru slajdu 6"/>
          <p:cNvSpPr>
            <a:spLocks noGrp="1"/>
          </p:cNvSpPr>
          <p:nvPr>
            <p:ph type="sldNum" sz="quarter" idx="12"/>
          </p:nvPr>
        </p:nvSpPr>
        <p:spPr>
          <a:xfrm>
            <a:off x="146304" y="6208776"/>
            <a:ext cx="457200" cy="457200"/>
          </a:xfrm>
        </p:spPr>
        <p:txBody>
          <a:bodyPr/>
          <a:lstStyle/>
          <a:p>
            <a:fld id="{6D4FADF8-E825-49D9-9030-BEA7EBFACE4A}" type="slidenum">
              <a:rPr lang="pl-PL" smtClean="0"/>
              <a:t>‹#›</a:t>
            </a:fld>
            <a:endParaRPr lang="pl-PL"/>
          </a:p>
        </p:txBody>
      </p:sp>
      <p:sp>
        <p:nvSpPr>
          <p:cNvPr id="11" name="Prostokąt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rostokąt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Prostokąt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Symbol zastępczy obrazu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pl-PL" smtClean="0"/>
              <a:t>Kliknij ikonę, aby dodać obraz</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43A82AFE-573A-444C-B900-18EB6943E3D0}" type="datetimeFigureOut">
              <a:rPr lang="pl-PL" smtClean="0"/>
              <a:t>2019-09-11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6D4FADF8-E825-49D9-9030-BEA7EBFACE4A}"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41"/>
            <a:ext cx="2011680" cy="5851525"/>
          </a:xfrm>
        </p:spPr>
        <p:txBody>
          <a:bodyPr vert="eaVer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914400" y="274640"/>
            <a:ext cx="5562600" cy="5851525"/>
          </a:xfrm>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43A82AFE-573A-444C-B900-18EB6943E3D0}" type="datetimeFigureOut">
              <a:rPr lang="pl-PL" smtClean="0"/>
              <a:t>2019-09-11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6D4FADF8-E825-49D9-9030-BEA7EBFACE4A}"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rostokąt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Prostokąt zaokrąglony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Symbol zastępczy tytułu 21"/>
          <p:cNvSpPr>
            <a:spLocks noGrp="1"/>
          </p:cNvSpPr>
          <p:nvPr>
            <p:ph type="title"/>
          </p:nvPr>
        </p:nvSpPr>
        <p:spPr>
          <a:xfrm>
            <a:off x="914400" y="274638"/>
            <a:ext cx="7772400" cy="1143000"/>
          </a:xfrm>
          <a:prstGeom prst="rect">
            <a:avLst/>
          </a:prstGeom>
        </p:spPr>
        <p:txBody>
          <a:bodyPr bIns="91440" anchor="b" anchorCtr="0">
            <a:normAutofit/>
          </a:bodyPr>
          <a:lstStyle/>
          <a:p>
            <a:r>
              <a:rPr kumimoji="0" lang="pl-PL" smtClean="0"/>
              <a:t>Kliknij, aby edytować styl</a:t>
            </a:r>
            <a:endParaRPr kumimoji="0" lang="en-US"/>
          </a:p>
        </p:txBody>
      </p:sp>
      <p:sp>
        <p:nvSpPr>
          <p:cNvPr id="13" name="Symbol zastępczy tekstu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4" name="Symbol zastępczy daty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3A82AFE-573A-444C-B900-18EB6943E3D0}" type="datetimeFigureOut">
              <a:rPr lang="pl-PL" smtClean="0"/>
              <a:t>2019-09-11</a:t>
            </a:fld>
            <a:endParaRPr lang="pl-PL"/>
          </a:p>
        </p:txBody>
      </p:sp>
      <p:sp>
        <p:nvSpPr>
          <p:cNvPr id="3" name="Symbol zastępczy stopki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pl-PL"/>
          </a:p>
        </p:txBody>
      </p:sp>
      <p:sp>
        <p:nvSpPr>
          <p:cNvPr id="23" name="Symbol zastępczy numeru slajdu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D4FADF8-E825-49D9-9030-BEA7EBFACE4A}"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passwordmeter.com/" TargetMode="External"/><Relationship Id="rId2" Type="http://schemas.openxmlformats.org/officeDocument/2006/relationships/hyperlink" Target="https://www.dobrehaslo.pl/"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dirty="0" smtClean="0"/>
              <a:t>Bezpieczna praca z komputerem</a:t>
            </a:r>
            <a:endParaRPr lang="pl-PL" dirty="0"/>
          </a:p>
        </p:txBody>
      </p:sp>
    </p:spTree>
    <p:extLst>
      <p:ext uri="{BB962C8B-B14F-4D97-AF65-F5344CB8AC3E}">
        <p14:creationId xmlns:p14="http://schemas.microsoft.com/office/powerpoint/2010/main" val="2012626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Ochrona danych osobowych</a:t>
            </a:r>
            <a:endParaRPr lang="pl-PL" dirty="0"/>
          </a:p>
        </p:txBody>
      </p:sp>
      <p:sp>
        <p:nvSpPr>
          <p:cNvPr id="3" name="Symbol zastępczy zawartości 2"/>
          <p:cNvSpPr>
            <a:spLocks noGrp="1"/>
          </p:cNvSpPr>
          <p:nvPr>
            <p:ph sz="quarter" idx="1"/>
          </p:nvPr>
        </p:nvSpPr>
        <p:spPr/>
        <p:txBody>
          <a:bodyPr>
            <a:normAutofit lnSpcReduction="10000"/>
          </a:bodyPr>
          <a:lstStyle/>
          <a:p>
            <a:pPr marL="0" indent="0">
              <a:buNone/>
            </a:pPr>
            <a:r>
              <a:rPr lang="pl-PL" dirty="0" smtClean="0"/>
              <a:t>		Dane osobowe</a:t>
            </a:r>
          </a:p>
          <a:p>
            <a:r>
              <a:rPr lang="pl-PL" dirty="0" smtClean="0"/>
              <a:t>Zwykłe</a:t>
            </a:r>
          </a:p>
          <a:p>
            <a:pPr lvl="1"/>
            <a:r>
              <a:rPr lang="pl-PL" dirty="0" smtClean="0"/>
              <a:t>Imię i nazwisko</a:t>
            </a:r>
          </a:p>
          <a:p>
            <a:pPr lvl="1"/>
            <a:r>
              <a:rPr lang="pl-PL" dirty="0" smtClean="0"/>
              <a:t>PESEL</a:t>
            </a:r>
          </a:p>
          <a:p>
            <a:pPr lvl="1"/>
            <a:r>
              <a:rPr lang="pl-PL" dirty="0" smtClean="0"/>
              <a:t>Dane o lokalizacji</a:t>
            </a:r>
          </a:p>
          <a:p>
            <a:pPr lvl="1"/>
            <a:r>
              <a:rPr lang="pl-PL" dirty="0" smtClean="0"/>
              <a:t>Identyfikator internetowy (np. adres IP)</a:t>
            </a:r>
          </a:p>
          <a:p>
            <a:r>
              <a:rPr lang="pl-PL" dirty="0" smtClean="0"/>
              <a:t>Wrażliwe</a:t>
            </a:r>
          </a:p>
          <a:p>
            <a:pPr lvl="1"/>
            <a:r>
              <a:rPr lang="pl-PL" dirty="0" smtClean="0"/>
              <a:t>Pochodzenie rasowe lub etniczne</a:t>
            </a:r>
          </a:p>
          <a:p>
            <a:pPr lvl="1"/>
            <a:r>
              <a:rPr lang="pl-PL" dirty="0" smtClean="0"/>
              <a:t>Poglądy polityczne</a:t>
            </a:r>
          </a:p>
          <a:p>
            <a:pPr lvl="1"/>
            <a:r>
              <a:rPr lang="pl-PL" dirty="0" smtClean="0"/>
              <a:t>Przekonania religijne</a:t>
            </a:r>
          </a:p>
          <a:p>
            <a:pPr lvl="1"/>
            <a:r>
              <a:rPr lang="pl-PL" dirty="0" smtClean="0"/>
              <a:t>Dane genetyczne i biometryczne</a:t>
            </a:r>
          </a:p>
        </p:txBody>
      </p:sp>
    </p:spTree>
    <p:extLst>
      <p:ext uri="{BB962C8B-B14F-4D97-AF65-F5344CB8AC3E}">
        <p14:creationId xmlns:p14="http://schemas.microsoft.com/office/powerpoint/2010/main" val="11952729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Pseudonimizacja</a:t>
            </a:r>
            <a:r>
              <a:rPr lang="pl-PL" dirty="0" smtClean="0"/>
              <a:t> i </a:t>
            </a:r>
            <a:r>
              <a:rPr lang="pl-PL" dirty="0" err="1" smtClean="0"/>
              <a:t>anonimizacja</a:t>
            </a:r>
            <a:endParaRPr lang="pl-PL" dirty="0"/>
          </a:p>
        </p:txBody>
      </p:sp>
      <p:sp>
        <p:nvSpPr>
          <p:cNvPr id="4" name="pole tekstowe 3"/>
          <p:cNvSpPr txBox="1"/>
          <p:nvPr/>
        </p:nvSpPr>
        <p:spPr>
          <a:xfrm>
            <a:off x="395536" y="1763524"/>
            <a:ext cx="4032448" cy="2585323"/>
          </a:xfrm>
          <a:prstGeom prst="rect">
            <a:avLst/>
          </a:prstGeom>
          <a:noFill/>
          <a:ln w="12700">
            <a:solidFill>
              <a:srgbClr val="00B0F0"/>
            </a:solidFill>
          </a:ln>
        </p:spPr>
        <p:txBody>
          <a:bodyPr wrap="square" rtlCol="0">
            <a:spAutoFit/>
          </a:bodyPr>
          <a:lstStyle/>
          <a:p>
            <a:r>
              <a:rPr lang="pl-PL" sz="2400" dirty="0" smtClean="0">
                <a:latin typeface="Arial Narrow" panose="020B0606020202030204" pitchFamily="34" charset="0"/>
              </a:rPr>
              <a:t>Marcin Nowak</a:t>
            </a:r>
          </a:p>
          <a:p>
            <a:r>
              <a:rPr lang="pl-PL" sz="2400" dirty="0" smtClean="0">
                <a:latin typeface="Arial Narrow" panose="020B0606020202030204" pitchFamily="34" charset="0"/>
              </a:rPr>
              <a:t>Urodzony </a:t>
            </a:r>
          </a:p>
          <a:p>
            <a:r>
              <a:rPr lang="pl-PL" sz="2400" dirty="0" smtClean="0">
                <a:latin typeface="Arial Narrow" panose="020B0606020202030204" pitchFamily="34" charset="0"/>
              </a:rPr>
              <a:t>17 maja 2001 </a:t>
            </a:r>
          </a:p>
          <a:p>
            <a:r>
              <a:rPr lang="pl-PL" sz="2400" dirty="0" smtClean="0">
                <a:latin typeface="Arial Narrow" panose="020B0606020202030204" pitchFamily="34" charset="0"/>
              </a:rPr>
              <a:t>w Katowicach</a:t>
            </a:r>
          </a:p>
          <a:p>
            <a:r>
              <a:rPr lang="pl-PL" sz="2400" dirty="0" smtClean="0">
                <a:latin typeface="Arial Narrow" panose="020B0606020202030204" pitchFamily="34" charset="0"/>
              </a:rPr>
              <a:t>Ukończył kurs przewodnika górskiego</a:t>
            </a:r>
          </a:p>
          <a:p>
            <a:endParaRPr lang="pl-PL" dirty="0"/>
          </a:p>
        </p:txBody>
      </p:sp>
      <p:sp>
        <p:nvSpPr>
          <p:cNvPr id="5" name="pole tekstowe 4"/>
          <p:cNvSpPr txBox="1"/>
          <p:nvPr/>
        </p:nvSpPr>
        <p:spPr>
          <a:xfrm>
            <a:off x="5292080" y="1724573"/>
            <a:ext cx="2592288" cy="923330"/>
          </a:xfrm>
          <a:prstGeom prst="rect">
            <a:avLst/>
          </a:prstGeom>
          <a:noFill/>
          <a:ln>
            <a:solidFill>
              <a:srgbClr val="00B0F0"/>
            </a:solidFill>
          </a:ln>
        </p:spPr>
        <p:txBody>
          <a:bodyPr wrap="square" rtlCol="0">
            <a:spAutoFit/>
          </a:bodyPr>
          <a:lstStyle/>
          <a:p>
            <a:r>
              <a:rPr lang="pl-PL" dirty="0" smtClean="0">
                <a:latin typeface="Arial Narrow" panose="020B0606020202030204" pitchFamily="34" charset="0"/>
              </a:rPr>
              <a:t>MN</a:t>
            </a:r>
          </a:p>
          <a:p>
            <a:r>
              <a:rPr lang="pl-PL" dirty="0" smtClean="0">
                <a:latin typeface="Arial Narrow" panose="020B0606020202030204" pitchFamily="34" charset="0"/>
              </a:rPr>
              <a:t>2001</a:t>
            </a:r>
          </a:p>
          <a:p>
            <a:r>
              <a:rPr lang="pl-PL" dirty="0" smtClean="0">
                <a:latin typeface="Arial Narrow" panose="020B0606020202030204" pitchFamily="34" charset="0"/>
              </a:rPr>
              <a:t>KPG</a:t>
            </a:r>
            <a:endParaRPr lang="pl-PL" dirty="0">
              <a:latin typeface="Arial Narrow" panose="020B0606020202030204" pitchFamily="34" charset="0"/>
            </a:endParaRPr>
          </a:p>
        </p:txBody>
      </p:sp>
      <p:sp>
        <p:nvSpPr>
          <p:cNvPr id="6" name="pole tekstowe 5"/>
          <p:cNvSpPr txBox="1"/>
          <p:nvPr/>
        </p:nvSpPr>
        <p:spPr>
          <a:xfrm>
            <a:off x="4932040" y="3717032"/>
            <a:ext cx="3096344" cy="1754326"/>
          </a:xfrm>
          <a:prstGeom prst="rect">
            <a:avLst/>
          </a:prstGeom>
          <a:noFill/>
          <a:ln>
            <a:solidFill>
              <a:srgbClr val="00B0F0"/>
            </a:solidFill>
          </a:ln>
        </p:spPr>
        <p:txBody>
          <a:bodyPr wrap="square" rtlCol="0">
            <a:spAutoFit/>
          </a:bodyPr>
          <a:lstStyle/>
          <a:p>
            <a:r>
              <a:rPr lang="pl-PL" dirty="0" smtClean="0">
                <a:latin typeface="Arial Narrow" panose="020B0606020202030204" pitchFamily="34" charset="0"/>
              </a:rPr>
              <a:t>-------------------</a:t>
            </a:r>
          </a:p>
          <a:p>
            <a:r>
              <a:rPr lang="pl-PL" dirty="0" smtClean="0">
                <a:latin typeface="Arial Narrow" panose="020B0606020202030204" pitchFamily="34" charset="0"/>
              </a:rPr>
              <a:t>Urodzony </a:t>
            </a:r>
          </a:p>
          <a:p>
            <a:r>
              <a:rPr lang="pl-PL" dirty="0" smtClean="0">
                <a:latin typeface="Arial Narrow" panose="020B0606020202030204" pitchFamily="34" charset="0"/>
              </a:rPr>
              <a:t>17 maja 2001 </a:t>
            </a:r>
          </a:p>
          <a:p>
            <a:r>
              <a:rPr lang="pl-PL" dirty="0" smtClean="0">
                <a:latin typeface="Arial Narrow" panose="020B0606020202030204" pitchFamily="34" charset="0"/>
              </a:rPr>
              <a:t>w Katowicach</a:t>
            </a:r>
          </a:p>
          <a:p>
            <a:r>
              <a:rPr lang="pl-PL" dirty="0" smtClean="0">
                <a:latin typeface="Arial Narrow" panose="020B0606020202030204" pitchFamily="34" charset="0"/>
              </a:rPr>
              <a:t>Ukończył kurs przewodnika górskiego</a:t>
            </a:r>
            <a:endParaRPr lang="pl-PL" dirty="0">
              <a:latin typeface="Arial Narrow" panose="020B0606020202030204" pitchFamily="34" charset="0"/>
            </a:endParaRPr>
          </a:p>
        </p:txBody>
      </p:sp>
    </p:spTree>
    <p:extLst>
      <p:ext uri="{BB962C8B-B14F-4D97-AF65-F5344CB8AC3E}">
        <p14:creationId xmlns:p14="http://schemas.microsoft.com/office/powerpoint/2010/main" val="14769809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Rozporządzenie o Ochronie Danych Osobowych RODO</a:t>
            </a:r>
            <a:endParaRPr lang="pl-PL" dirty="0"/>
          </a:p>
        </p:txBody>
      </p:sp>
      <p:sp>
        <p:nvSpPr>
          <p:cNvPr id="3" name="Symbol zastępczy zawartości 2"/>
          <p:cNvSpPr>
            <a:spLocks noGrp="1"/>
          </p:cNvSpPr>
          <p:nvPr>
            <p:ph sz="quarter" idx="1"/>
          </p:nvPr>
        </p:nvSpPr>
        <p:spPr>
          <a:xfrm>
            <a:off x="755576" y="2276872"/>
            <a:ext cx="7772400" cy="3565376"/>
          </a:xfrm>
        </p:spPr>
        <p:txBody>
          <a:bodyPr/>
          <a:lstStyle/>
          <a:p>
            <a:pPr marL="0" indent="0">
              <a:buNone/>
            </a:pPr>
            <a:r>
              <a:rPr lang="pl-PL" dirty="0" smtClean="0"/>
              <a:t>		Pakiet </a:t>
            </a:r>
            <a:r>
              <a:rPr lang="pl-PL" dirty="0"/>
              <a:t>P</a:t>
            </a:r>
            <a:r>
              <a:rPr lang="pl-PL" dirty="0" smtClean="0"/>
              <a:t>raw Konsumenta</a:t>
            </a:r>
          </a:p>
          <a:p>
            <a:r>
              <a:rPr lang="pl-PL" dirty="0" smtClean="0"/>
              <a:t>Prawo dostępu do informacji (rodzaj danych i cel przetwarzania)</a:t>
            </a:r>
          </a:p>
          <a:p>
            <a:r>
              <a:rPr lang="pl-PL" dirty="0" smtClean="0"/>
              <a:t>Prawo do poprawiania danych</a:t>
            </a:r>
          </a:p>
          <a:p>
            <a:r>
              <a:rPr lang="pl-PL" dirty="0" smtClean="0"/>
              <a:t>Prawo do bycia zapomnianym</a:t>
            </a:r>
          </a:p>
          <a:p>
            <a:r>
              <a:rPr lang="pl-PL" dirty="0" smtClean="0"/>
              <a:t>Prawo do ograniczenia przetwarzania danych</a:t>
            </a:r>
          </a:p>
          <a:p>
            <a:r>
              <a:rPr lang="pl-PL" dirty="0" smtClean="0"/>
              <a:t>Prawo do przenoszenia danych</a:t>
            </a:r>
          </a:p>
        </p:txBody>
      </p:sp>
    </p:spTree>
    <p:extLst>
      <p:ext uri="{BB962C8B-B14F-4D97-AF65-F5344CB8AC3E}">
        <p14:creationId xmlns:p14="http://schemas.microsoft.com/office/powerpoint/2010/main" val="1252117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Ochrona systemu, danych i kont</a:t>
            </a:r>
            <a:endParaRPr lang="pl-PL" dirty="0"/>
          </a:p>
        </p:txBody>
      </p:sp>
      <p:sp>
        <p:nvSpPr>
          <p:cNvPr id="3" name="Symbol zastępczy zawartości 2"/>
          <p:cNvSpPr>
            <a:spLocks noGrp="1"/>
          </p:cNvSpPr>
          <p:nvPr>
            <p:ph sz="quarter" idx="1"/>
          </p:nvPr>
        </p:nvSpPr>
        <p:spPr/>
        <p:txBody>
          <a:bodyPr/>
          <a:lstStyle/>
          <a:p>
            <a:pPr marL="0" indent="0">
              <a:buNone/>
            </a:pPr>
            <a:r>
              <a:rPr lang="pl-PL" dirty="0" smtClean="0"/>
              <a:t>	</a:t>
            </a:r>
            <a:r>
              <a:rPr lang="pl-PL" b="1" dirty="0" smtClean="0"/>
              <a:t>Sposoby infekcji systemu komputerowego</a:t>
            </a:r>
          </a:p>
          <a:p>
            <a:r>
              <a:rPr lang="pl-PL" dirty="0" smtClean="0"/>
              <a:t>Użycie zainfekowanego nośnika</a:t>
            </a:r>
          </a:p>
          <a:p>
            <a:r>
              <a:rPr lang="pl-PL" dirty="0" smtClean="0"/>
              <a:t>Odwiedzenie witryny zawierającej kod, który z powodu błędu w zabezpieczeniach danej przeglądarki instaluje złośliwe oprogramowanie bez wiedzy użytkownika</a:t>
            </a:r>
          </a:p>
          <a:p>
            <a:r>
              <a:rPr lang="pl-PL" dirty="0" smtClean="0"/>
              <a:t>Pobranie zainfekowanego pliku</a:t>
            </a:r>
          </a:p>
          <a:p>
            <a:r>
              <a:rPr lang="pl-PL" dirty="0" smtClean="0"/>
              <a:t>Otworzenie wiadomości e-mail z zainfekowanym załącznikiem</a:t>
            </a:r>
          </a:p>
          <a:p>
            <a:r>
              <a:rPr lang="pl-PL" dirty="0" smtClean="0"/>
              <a:t>Kliknięcie zainfekowanego zdjęcia np. w portalu społecznościowym</a:t>
            </a:r>
          </a:p>
        </p:txBody>
      </p:sp>
    </p:spTree>
    <p:extLst>
      <p:ext uri="{BB962C8B-B14F-4D97-AF65-F5344CB8AC3E}">
        <p14:creationId xmlns:p14="http://schemas.microsoft.com/office/powerpoint/2010/main" val="13776660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914400" y="274638"/>
            <a:ext cx="7772400" cy="778098"/>
          </a:xfrm>
        </p:spPr>
        <p:txBody>
          <a:bodyPr>
            <a:normAutofit fontScale="90000"/>
          </a:bodyPr>
          <a:lstStyle/>
          <a:p>
            <a:r>
              <a:rPr lang="pl-PL" dirty="0" smtClean="0"/>
              <a:t>Rodzaje szkodliwego oprogramowania</a:t>
            </a:r>
            <a:endParaRPr lang="pl-PL" dirty="0"/>
          </a:p>
        </p:txBody>
      </p:sp>
      <p:pic>
        <p:nvPicPr>
          <p:cNvPr id="4" name="Symbol zastępczy zawartości 3"/>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1547664" y="1340768"/>
            <a:ext cx="6010890" cy="4182891"/>
          </a:xfrm>
        </p:spPr>
      </p:pic>
      <p:sp>
        <p:nvSpPr>
          <p:cNvPr id="5" name="pole tekstowe 4"/>
          <p:cNvSpPr txBox="1"/>
          <p:nvPr/>
        </p:nvSpPr>
        <p:spPr>
          <a:xfrm>
            <a:off x="683568" y="5661248"/>
            <a:ext cx="7920880" cy="400110"/>
          </a:xfrm>
          <a:prstGeom prst="rect">
            <a:avLst/>
          </a:prstGeom>
          <a:noFill/>
        </p:spPr>
        <p:txBody>
          <a:bodyPr wrap="square" rtlCol="0">
            <a:spAutoFit/>
          </a:bodyPr>
          <a:lstStyle/>
          <a:p>
            <a:r>
              <a:rPr lang="pl-PL" sz="2000" b="1" dirty="0" smtClean="0">
                <a:solidFill>
                  <a:srgbClr val="FF0000"/>
                </a:solidFill>
              </a:rPr>
              <a:t>Scharakteryzuj krótko wymienione grupy złośliwego oprogramowania</a:t>
            </a:r>
            <a:endParaRPr lang="pl-PL" sz="2000" b="1" dirty="0">
              <a:solidFill>
                <a:srgbClr val="FF0000"/>
              </a:solidFill>
            </a:endParaRPr>
          </a:p>
        </p:txBody>
      </p:sp>
    </p:spTree>
    <p:extLst>
      <p:ext uri="{BB962C8B-B14F-4D97-AF65-F5344CB8AC3E}">
        <p14:creationId xmlns:p14="http://schemas.microsoft.com/office/powerpoint/2010/main" val="40740878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a:t>CO TO JEST WIRUS KOMPUTEROWY </a:t>
            </a:r>
          </a:p>
        </p:txBody>
      </p:sp>
      <p:sp>
        <p:nvSpPr>
          <p:cNvPr id="3" name="Symbol zastępczy zawartości 2"/>
          <p:cNvSpPr>
            <a:spLocks noGrp="1"/>
          </p:cNvSpPr>
          <p:nvPr>
            <p:ph idx="1"/>
          </p:nvPr>
        </p:nvSpPr>
        <p:spPr>
          <a:xfrm>
            <a:off x="251520" y="1600200"/>
            <a:ext cx="8568952" cy="4709160"/>
          </a:xfrm>
        </p:spPr>
        <p:txBody>
          <a:bodyPr/>
          <a:lstStyle/>
          <a:p>
            <a:pPr marL="137160" indent="0">
              <a:buNone/>
            </a:pPr>
            <a:r>
              <a:rPr lang="pl-PL" dirty="0"/>
              <a:t>Wirus komputerowy jest kodem, który na skutek braku właściwej ochrony systemowej zasobów systemów operacyjnych dokonuje </a:t>
            </a:r>
            <a:r>
              <a:rPr lang="pl-PL" dirty="0" smtClean="0"/>
              <a:t>zaplanowanych </a:t>
            </a:r>
            <a:r>
              <a:rPr lang="pl-PL" dirty="0"/>
              <a:t>przez jego twórcę, niepożądanych działań w środowisku systemu, uszkadzając dane, aplikacje, zmieniając sposób </a:t>
            </a:r>
            <a:r>
              <a:rPr lang="pl-PL" dirty="0" smtClean="0"/>
              <a:t>funkcjonowania </a:t>
            </a:r>
            <a:r>
              <a:rPr lang="pl-PL" dirty="0"/>
              <a:t>sprzętu </a:t>
            </a:r>
            <a:r>
              <a:rPr lang="pl-PL" dirty="0" smtClean="0"/>
              <a:t>itp..</a:t>
            </a:r>
          </a:p>
          <a:p>
            <a:pPr marL="137160" indent="0">
              <a:buNone/>
            </a:pPr>
            <a:r>
              <a:rPr lang="pl-PL" dirty="0">
                <a:solidFill>
                  <a:schemeClr val="accent6">
                    <a:lumMod val="50000"/>
                  </a:schemeClr>
                </a:solidFill>
              </a:rPr>
              <a:t>Skutki</a:t>
            </a:r>
            <a:r>
              <a:rPr lang="pl-PL" dirty="0"/>
              <a:t>, które powodowane są działaniem wirusów </a:t>
            </a:r>
            <a:r>
              <a:rPr lang="pl-PL" u="sng" dirty="0"/>
              <a:t>posiadają znamiona przestępstwa</a:t>
            </a:r>
            <a:r>
              <a:rPr lang="pl-PL" dirty="0"/>
              <a:t>, które polega na naruszeniu osobistych dóbr użytkownika, </a:t>
            </a:r>
            <a:r>
              <a:rPr lang="pl-PL" u="sng" dirty="0"/>
              <a:t>chronionych przez prawo.</a:t>
            </a:r>
          </a:p>
        </p:txBody>
      </p:sp>
    </p:spTree>
    <p:extLst>
      <p:ext uri="{BB962C8B-B14F-4D97-AF65-F5344CB8AC3E}">
        <p14:creationId xmlns:p14="http://schemas.microsoft.com/office/powerpoint/2010/main" val="1459779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7627" y="4149080"/>
            <a:ext cx="3352563" cy="2514422"/>
          </a:xfrm>
          <a:prstGeom prst="rect">
            <a:avLst/>
          </a:prstGeom>
        </p:spPr>
      </p:pic>
      <p:sp>
        <p:nvSpPr>
          <p:cNvPr id="2" name="Tytuł 1"/>
          <p:cNvSpPr>
            <a:spLocks noGrp="1"/>
          </p:cNvSpPr>
          <p:nvPr>
            <p:ph type="title"/>
          </p:nvPr>
        </p:nvSpPr>
        <p:spPr/>
        <p:txBody>
          <a:bodyPr>
            <a:normAutofit fontScale="90000"/>
          </a:bodyPr>
          <a:lstStyle/>
          <a:p>
            <a:r>
              <a:rPr lang="pl-PL" dirty="0"/>
              <a:t>PODZIAŁ WIRUSÓW KOMPUTEROWYCH</a:t>
            </a:r>
          </a:p>
        </p:txBody>
      </p:sp>
      <p:sp>
        <p:nvSpPr>
          <p:cNvPr id="3" name="Symbol zastępczy zawartości 2"/>
          <p:cNvSpPr>
            <a:spLocks noGrp="1"/>
          </p:cNvSpPr>
          <p:nvPr>
            <p:ph idx="1"/>
          </p:nvPr>
        </p:nvSpPr>
        <p:spPr>
          <a:xfrm>
            <a:off x="467544" y="1722512"/>
            <a:ext cx="8229600" cy="3268960"/>
          </a:xfrm>
        </p:spPr>
        <p:txBody>
          <a:bodyPr/>
          <a:lstStyle/>
          <a:p>
            <a:pPr marL="137160" indent="0">
              <a:buNone/>
            </a:pPr>
            <a:r>
              <a:rPr lang="pl-PL" sz="4000" dirty="0" smtClean="0"/>
              <a:t>Dla przeciętnego użytkownika</a:t>
            </a:r>
          </a:p>
          <a:p>
            <a:pPr marL="137160" indent="0">
              <a:buNone/>
            </a:pPr>
            <a:endParaRPr lang="pl-PL" dirty="0"/>
          </a:p>
          <a:p>
            <a:pPr lvl="0" fontAlgn="base"/>
            <a:r>
              <a:rPr lang="pl-PL" dirty="0">
                <a:solidFill>
                  <a:schemeClr val="accent6">
                    <a:lumMod val="50000"/>
                  </a:schemeClr>
                </a:solidFill>
              </a:rPr>
              <a:t>sposób, w jaki wirus się przenosi</a:t>
            </a:r>
          </a:p>
          <a:p>
            <a:pPr lvl="0" fontAlgn="base"/>
            <a:r>
              <a:rPr lang="pl-PL" dirty="0">
                <a:solidFill>
                  <a:schemeClr val="accent6">
                    <a:lumMod val="50000"/>
                  </a:schemeClr>
                </a:solidFill>
              </a:rPr>
              <a:t>działanie, jakie wirus podejmuje po zarażeniu systemu operacyjnego</a:t>
            </a:r>
          </a:p>
          <a:p>
            <a:endParaRPr lang="pl-PL" dirty="0"/>
          </a:p>
        </p:txBody>
      </p:sp>
    </p:spTree>
    <p:extLst>
      <p:ext uri="{BB962C8B-B14F-4D97-AF65-F5344CB8AC3E}">
        <p14:creationId xmlns:p14="http://schemas.microsoft.com/office/powerpoint/2010/main" val="1815579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PODZIAŁ WIRUSÓW KOMPUTEROWYCH</a:t>
            </a:r>
          </a:p>
        </p:txBody>
      </p:sp>
      <p:sp>
        <p:nvSpPr>
          <p:cNvPr id="3" name="Symbol zastępczy zawartości 2"/>
          <p:cNvSpPr>
            <a:spLocks noGrp="1"/>
          </p:cNvSpPr>
          <p:nvPr>
            <p:ph idx="1"/>
          </p:nvPr>
        </p:nvSpPr>
        <p:spPr>
          <a:xfrm>
            <a:off x="467544" y="1628800"/>
            <a:ext cx="8229600" cy="4997152"/>
          </a:xfrm>
        </p:spPr>
        <p:txBody>
          <a:bodyPr>
            <a:normAutofit/>
          </a:bodyPr>
          <a:lstStyle/>
          <a:p>
            <a:pPr marL="137160" indent="0">
              <a:buNone/>
            </a:pPr>
            <a:r>
              <a:rPr lang="pl-PL" sz="3200" dirty="0"/>
              <a:t>S</a:t>
            </a:r>
            <a:r>
              <a:rPr lang="pl-PL" sz="3200" dirty="0" smtClean="0"/>
              <a:t>posób przenoszenia</a:t>
            </a:r>
          </a:p>
          <a:p>
            <a:pPr marL="137160" indent="0">
              <a:buNone/>
            </a:pPr>
            <a:endParaRPr lang="pl-PL" sz="3200" dirty="0" smtClean="0"/>
          </a:p>
          <a:p>
            <a:r>
              <a:rPr lang="pl-PL" dirty="0" smtClean="0"/>
              <a:t>	</a:t>
            </a:r>
            <a:r>
              <a:rPr lang="pl-PL" sz="2400" dirty="0" smtClean="0"/>
              <a:t>przenoszące </a:t>
            </a:r>
            <a:r>
              <a:rPr lang="pl-PL" sz="2400" dirty="0"/>
              <a:t>się przy pomocy nośników: </a:t>
            </a:r>
            <a:r>
              <a:rPr lang="pl-PL" sz="2400" dirty="0" err="1"/>
              <a:t>Pendrive</a:t>
            </a:r>
            <a:r>
              <a:rPr lang="pl-PL" sz="2400" dirty="0"/>
              <a:t>, płyty CD, dyski twarde</a:t>
            </a:r>
          </a:p>
          <a:p>
            <a:r>
              <a:rPr lang="pl-PL" sz="2400" dirty="0"/>
              <a:t>	dołączające się do plików wykonywalnych, takich jak: programy narzędziowe, systemowe, a nawet aplikacje komercyjne</a:t>
            </a:r>
          </a:p>
          <a:p>
            <a:r>
              <a:rPr lang="pl-PL" sz="2400" dirty="0"/>
              <a:t>	przenoszące się przez sieć komputerową, np.: wirusy, które atakują usługi sieciowe, aplety Java, czy też rozpowszechnione najbardziej robaki internetowe, najczęściej przenoszone poprzez pocztę elektroniczną.</a:t>
            </a:r>
          </a:p>
          <a:p>
            <a:endParaRPr lang="pl-PL" dirty="0"/>
          </a:p>
        </p:txBody>
      </p:sp>
    </p:spTree>
    <p:extLst>
      <p:ext uri="{BB962C8B-B14F-4D97-AF65-F5344CB8AC3E}">
        <p14:creationId xmlns:p14="http://schemas.microsoft.com/office/powerpoint/2010/main" val="3138357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PODZIAŁ WIRUSÓW KOMPUTEROWYCH</a:t>
            </a:r>
          </a:p>
        </p:txBody>
      </p:sp>
      <p:sp>
        <p:nvSpPr>
          <p:cNvPr id="3" name="Symbol zastępczy zawartości 2"/>
          <p:cNvSpPr>
            <a:spLocks noGrp="1"/>
          </p:cNvSpPr>
          <p:nvPr>
            <p:ph idx="1"/>
          </p:nvPr>
        </p:nvSpPr>
        <p:spPr/>
        <p:txBody>
          <a:bodyPr>
            <a:normAutofit/>
          </a:bodyPr>
          <a:lstStyle/>
          <a:p>
            <a:pPr marL="137160" indent="0">
              <a:buNone/>
            </a:pPr>
            <a:r>
              <a:rPr lang="pl-PL" sz="3900" dirty="0" smtClean="0"/>
              <a:t>Działania podejmowane po infekcji</a:t>
            </a:r>
            <a:endParaRPr lang="pl-PL" sz="3900" dirty="0"/>
          </a:p>
          <a:p>
            <a:r>
              <a:rPr lang="pl-PL" dirty="0" smtClean="0"/>
              <a:t>niegroźne</a:t>
            </a:r>
            <a:r>
              <a:rPr lang="pl-PL" dirty="0"/>
              <a:t>, które wyświetlają na ekranie monitora śmieszne, dowcipne bądź głupawe informacje</a:t>
            </a:r>
          </a:p>
          <a:p>
            <a:r>
              <a:rPr lang="pl-PL" dirty="0" smtClean="0"/>
              <a:t>niszczące </a:t>
            </a:r>
            <a:r>
              <a:rPr lang="pl-PL" dirty="0"/>
              <a:t>informacje zamieszczone w dokumentach oraz same dokumenty</a:t>
            </a:r>
          </a:p>
          <a:p>
            <a:r>
              <a:rPr lang="pl-PL" dirty="0" smtClean="0"/>
              <a:t>niszczące </a:t>
            </a:r>
            <a:r>
              <a:rPr lang="pl-PL" dirty="0"/>
              <a:t>wszelkie dane zawarte na dyskach twardych (w tym systemy operacyjne)</a:t>
            </a:r>
          </a:p>
          <a:p>
            <a:r>
              <a:rPr lang="pl-PL" dirty="0" smtClean="0"/>
              <a:t>powodujące </a:t>
            </a:r>
            <a:r>
              <a:rPr lang="pl-PL" dirty="0"/>
              <a:t>skasowanie procedur BIOS komputera</a:t>
            </a:r>
          </a:p>
          <a:p>
            <a:r>
              <a:rPr lang="pl-PL" dirty="0" smtClean="0"/>
              <a:t>powodujące </a:t>
            </a:r>
            <a:r>
              <a:rPr lang="pl-PL" dirty="0"/>
              <a:t>uszkodzenia sprzętu komputerowego.</a:t>
            </a:r>
          </a:p>
          <a:p>
            <a:endParaRPr lang="pl-PL" dirty="0"/>
          </a:p>
        </p:txBody>
      </p:sp>
    </p:spTree>
    <p:extLst>
      <p:ext uri="{BB962C8B-B14F-4D97-AF65-F5344CB8AC3E}">
        <p14:creationId xmlns:p14="http://schemas.microsoft.com/office/powerpoint/2010/main" val="2123455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smtClean="0"/>
              <a:t>Typy wirusów komputerowych</a:t>
            </a:r>
            <a:endParaRPr lang="pl-PL" dirty="0"/>
          </a:p>
        </p:txBody>
      </p:sp>
      <p:sp>
        <p:nvSpPr>
          <p:cNvPr id="3" name="Symbol zastępczy zawartości 2"/>
          <p:cNvSpPr>
            <a:spLocks noGrp="1"/>
          </p:cNvSpPr>
          <p:nvPr>
            <p:ph idx="1"/>
          </p:nvPr>
        </p:nvSpPr>
        <p:spPr>
          <a:xfrm>
            <a:off x="457200" y="1600200"/>
            <a:ext cx="8229600" cy="4205064"/>
          </a:xfrm>
        </p:spPr>
        <p:txBody>
          <a:bodyPr/>
          <a:lstStyle/>
          <a:p>
            <a:pPr marL="137160" indent="0">
              <a:buNone/>
            </a:pPr>
            <a:r>
              <a:rPr lang="pl-PL" dirty="0">
                <a:solidFill>
                  <a:schemeClr val="accent6">
                    <a:lumMod val="50000"/>
                  </a:schemeClr>
                </a:solidFill>
              </a:rPr>
              <a:t>Wirusy</a:t>
            </a:r>
            <a:r>
              <a:rPr lang="pl-PL" dirty="0"/>
              <a:t> - niewielkie programy, powielające się przez zainfekowanie plików wykonywalnych, sektora startowego nośników danych </a:t>
            </a:r>
            <a:r>
              <a:rPr lang="pl-PL" dirty="0" smtClean="0"/>
              <a:t>(USB, </a:t>
            </a:r>
            <a:r>
              <a:rPr lang="pl-PL" dirty="0"/>
              <a:t>HDD), jednostek alokacji plików oraz dokumentów utworzonych przy pomocy pakietów biurowych jak MS Office</a:t>
            </a: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9952" y="4725144"/>
            <a:ext cx="3810000" cy="1571625"/>
          </a:xfrm>
          <a:prstGeom prst="rect">
            <a:avLst/>
          </a:prstGeom>
        </p:spPr>
      </p:pic>
    </p:spTree>
    <p:extLst>
      <p:ext uri="{BB962C8B-B14F-4D97-AF65-F5344CB8AC3E}">
        <p14:creationId xmlns:p14="http://schemas.microsoft.com/office/powerpoint/2010/main" val="19209140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717032"/>
            <a:ext cx="3920282" cy="2938433"/>
          </a:xfrm>
          <a:prstGeom prst="rect">
            <a:avLst/>
          </a:prstGeom>
        </p:spPr>
      </p:pic>
      <p:sp>
        <p:nvSpPr>
          <p:cNvPr id="2" name="Tytuł 1"/>
          <p:cNvSpPr>
            <a:spLocks noGrp="1"/>
          </p:cNvSpPr>
          <p:nvPr>
            <p:ph type="title"/>
          </p:nvPr>
        </p:nvSpPr>
        <p:spPr/>
        <p:txBody>
          <a:bodyPr>
            <a:normAutofit fontScale="90000"/>
          </a:bodyPr>
          <a:lstStyle/>
          <a:p>
            <a:r>
              <a:rPr lang="pl-PL" dirty="0"/>
              <a:t>PODZIAŁ WIRUSÓW KOMPUTEROWYCH</a:t>
            </a:r>
          </a:p>
        </p:txBody>
      </p:sp>
      <p:sp>
        <p:nvSpPr>
          <p:cNvPr id="3" name="Symbol zastępczy zawartości 2"/>
          <p:cNvSpPr>
            <a:spLocks noGrp="1"/>
          </p:cNvSpPr>
          <p:nvPr>
            <p:ph idx="1"/>
          </p:nvPr>
        </p:nvSpPr>
        <p:spPr>
          <a:xfrm>
            <a:off x="467544" y="1542492"/>
            <a:ext cx="8435280" cy="4349080"/>
          </a:xfrm>
        </p:spPr>
        <p:txBody>
          <a:bodyPr/>
          <a:lstStyle/>
          <a:p>
            <a:pPr marL="137160" indent="0">
              <a:buNone/>
            </a:pPr>
            <a:r>
              <a:rPr lang="pl-PL" dirty="0">
                <a:solidFill>
                  <a:schemeClr val="accent6">
                    <a:lumMod val="50000"/>
                  </a:schemeClr>
                </a:solidFill>
              </a:rPr>
              <a:t>Konie trojańskie </a:t>
            </a:r>
            <a:r>
              <a:rPr lang="pl-PL" dirty="0"/>
              <a:t>(tzw. </a:t>
            </a:r>
            <a:r>
              <a:rPr lang="pl-PL" dirty="0" err="1"/>
              <a:t>trojany</a:t>
            </a:r>
            <a:r>
              <a:rPr lang="pl-PL" dirty="0"/>
              <a:t>) - wirusy te potrafią ukryć się w na pozór pożytecznym oprogramowaniu, jak np.: przeglądarkach plików graficznych, programach narzędziowych a nawet pakietach antywirusowych. </a:t>
            </a:r>
            <a:r>
              <a:rPr lang="pl-PL" dirty="0">
                <a:solidFill>
                  <a:schemeClr val="bg1">
                    <a:lumMod val="95000"/>
                    <a:lumOff val="5000"/>
                  </a:schemeClr>
                </a:solidFill>
              </a:rPr>
              <a:t>Oprogramowanie to po uruchomieniu poza wykonaniem swoich właściwych i zaprogramowanych czynności, uruchamia jednocześnie ukrytego wirusa, który dokonuje spustoszenia w systemie</a:t>
            </a:r>
          </a:p>
        </p:txBody>
      </p:sp>
    </p:spTree>
    <p:extLst>
      <p:ext uri="{BB962C8B-B14F-4D97-AF65-F5344CB8AC3E}">
        <p14:creationId xmlns:p14="http://schemas.microsoft.com/office/powerpoint/2010/main" val="32356045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PODZIAŁ WIRUSÓW KOMPUTEROWYCH</a:t>
            </a:r>
          </a:p>
        </p:txBody>
      </p:sp>
      <p:sp>
        <p:nvSpPr>
          <p:cNvPr id="3" name="Symbol zastępczy zawartości 2"/>
          <p:cNvSpPr>
            <a:spLocks noGrp="1"/>
          </p:cNvSpPr>
          <p:nvPr>
            <p:ph idx="1"/>
          </p:nvPr>
        </p:nvSpPr>
        <p:spPr>
          <a:xfrm>
            <a:off x="457200" y="1600200"/>
            <a:ext cx="8229600" cy="3124944"/>
          </a:xfrm>
        </p:spPr>
        <p:txBody>
          <a:bodyPr/>
          <a:lstStyle/>
          <a:p>
            <a:pPr marL="137160" indent="0">
              <a:buNone/>
            </a:pPr>
            <a:r>
              <a:rPr lang="pl-PL" dirty="0">
                <a:solidFill>
                  <a:srgbClr val="FF0000"/>
                </a:solidFill>
              </a:rPr>
              <a:t>Bomby logiczne </a:t>
            </a:r>
            <a:r>
              <a:rPr lang="pl-PL" dirty="0"/>
              <a:t>- to rodzaje wirusów, który mogą pozostawać w ukryciu bardzo długi czas. Ich aktywacja ma miejsce w określonym momencie (np.: określonego dnia w roku) lub w chwili wykonania określonej czynności, jak np. skasowanie danego pliku</a:t>
            </a: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1175" y="4221088"/>
            <a:ext cx="2038350" cy="2238375"/>
          </a:xfrm>
          <a:prstGeom prst="rect">
            <a:avLst/>
          </a:prstGeom>
        </p:spPr>
      </p:pic>
    </p:spTree>
    <p:extLst>
      <p:ext uri="{BB962C8B-B14F-4D97-AF65-F5344CB8AC3E}">
        <p14:creationId xmlns:p14="http://schemas.microsoft.com/office/powerpoint/2010/main" val="6912735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PODZIAŁ WIRUSÓW KOMPUTEROWYCH</a:t>
            </a:r>
          </a:p>
        </p:txBody>
      </p:sp>
      <p:sp>
        <p:nvSpPr>
          <p:cNvPr id="3" name="Symbol zastępczy zawartości 2"/>
          <p:cNvSpPr>
            <a:spLocks noGrp="1"/>
          </p:cNvSpPr>
          <p:nvPr>
            <p:ph idx="1"/>
          </p:nvPr>
        </p:nvSpPr>
        <p:spPr>
          <a:xfrm>
            <a:off x="457200" y="1600200"/>
            <a:ext cx="8229600" cy="4205064"/>
          </a:xfrm>
        </p:spPr>
        <p:txBody>
          <a:bodyPr/>
          <a:lstStyle/>
          <a:p>
            <a:pPr marL="137160" indent="0">
              <a:buNone/>
            </a:pPr>
            <a:r>
              <a:rPr lang="pl-PL" dirty="0">
                <a:solidFill>
                  <a:srgbClr val="FF0000"/>
                </a:solidFill>
              </a:rPr>
              <a:t>Robaki (ang. </a:t>
            </a:r>
            <a:r>
              <a:rPr lang="pl-PL" dirty="0" err="1">
                <a:solidFill>
                  <a:srgbClr val="FF0000"/>
                </a:solidFill>
              </a:rPr>
              <a:t>worms</a:t>
            </a:r>
            <a:r>
              <a:rPr lang="pl-PL" dirty="0">
                <a:solidFill>
                  <a:schemeClr val="bg1">
                    <a:lumMod val="95000"/>
                    <a:lumOff val="5000"/>
                  </a:schemeClr>
                </a:solidFill>
              </a:rPr>
              <a:t>) </a:t>
            </a:r>
            <a:r>
              <a:rPr lang="pl-PL" dirty="0"/>
              <a:t>- małe, lecz mocno szkodliwe wirusy. Aby właściwie funkcjonować nie potrzebują żadnego nosiciela. Mnożą się same, w ciągły sposób, powodując w stosunkowo krótkim czasie całkowite zajęcie zasobów systemowych. Tego typu wirusy zdolne są w krótkim czasie unieruchomić dużych rozmiarów sieć komputerową.</a:t>
            </a: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192" y="5013176"/>
            <a:ext cx="1428750" cy="1428750"/>
          </a:xfrm>
          <a:prstGeom prst="rect">
            <a:avLst/>
          </a:prstGeom>
        </p:spPr>
      </p:pic>
    </p:spTree>
    <p:extLst>
      <p:ext uri="{BB962C8B-B14F-4D97-AF65-F5344CB8AC3E}">
        <p14:creationId xmlns:p14="http://schemas.microsoft.com/office/powerpoint/2010/main" val="41365510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KLASYFIKACJA </a:t>
            </a:r>
            <a:r>
              <a:rPr lang="pl-PL" dirty="0"/>
              <a:t>WIRUSÓW KOMPUTEROWYCH</a:t>
            </a:r>
          </a:p>
        </p:txBody>
      </p:sp>
      <p:sp>
        <p:nvSpPr>
          <p:cNvPr id="3" name="Symbol zastępczy zawartości 2"/>
          <p:cNvSpPr>
            <a:spLocks noGrp="1"/>
          </p:cNvSpPr>
          <p:nvPr>
            <p:ph idx="1"/>
          </p:nvPr>
        </p:nvSpPr>
        <p:spPr/>
        <p:txBody>
          <a:bodyPr>
            <a:normAutofit fontScale="92500"/>
          </a:bodyPr>
          <a:lstStyle/>
          <a:p>
            <a:pPr marL="137160" indent="0">
              <a:buNone/>
            </a:pPr>
            <a:r>
              <a:rPr lang="pl-PL" dirty="0">
                <a:solidFill>
                  <a:srgbClr val="FF0000"/>
                </a:solidFill>
              </a:rPr>
              <a:t>Wirusy plikowe (ang. file </a:t>
            </a:r>
            <a:r>
              <a:rPr lang="pl-PL" dirty="0" err="1">
                <a:solidFill>
                  <a:srgbClr val="FF0000"/>
                </a:solidFill>
              </a:rPr>
              <a:t>viruses</a:t>
            </a:r>
            <a:r>
              <a:rPr lang="pl-PL" dirty="0">
                <a:solidFill>
                  <a:srgbClr val="FF0000"/>
                </a:solidFill>
              </a:rPr>
              <a:t>)</a:t>
            </a:r>
          </a:p>
          <a:p>
            <a:pPr marL="137160" indent="0">
              <a:buNone/>
            </a:pPr>
            <a:r>
              <a:rPr lang="pl-PL" dirty="0"/>
              <a:t>Wirusy plikowe są najstarszą odmianą tych programów. Wirus zanim dokona </a:t>
            </a:r>
            <a:r>
              <a:rPr lang="pl-PL" dirty="0" smtClean="0"/>
              <a:t>zniszczeń </a:t>
            </a:r>
            <a:r>
              <a:rPr lang="pl-PL" dirty="0"/>
              <a:t>ulega wpierw </a:t>
            </a:r>
            <a:r>
              <a:rPr lang="pl-PL" dirty="0" smtClean="0"/>
              <a:t>replikacji.</a:t>
            </a:r>
          </a:p>
          <a:p>
            <a:pPr marL="137160" indent="0">
              <a:buNone/>
            </a:pPr>
            <a:r>
              <a:rPr lang="pl-PL" u="sng" dirty="0" smtClean="0"/>
              <a:t>Zasada działania</a:t>
            </a:r>
          </a:p>
          <a:p>
            <a:pPr marL="137160" indent="0">
              <a:buNone/>
            </a:pPr>
            <a:r>
              <a:rPr lang="pl-PL" dirty="0"/>
              <a:t>Infekcja przebiega przez dopisanie na samym końcu pliku kodu wirusa (wirusy starszego typu) lub umieszczenie na jego początku tzw. funkcji skoku oraz dopisaniu kodu wirusa w środku bądź na końcu (wirusy nowszego typu, atakujące pliki niewykonywalne). </a:t>
            </a:r>
            <a:r>
              <a:rPr lang="pl-PL" dirty="0" smtClean="0"/>
              <a:t>Większość </a:t>
            </a:r>
            <a:r>
              <a:rPr lang="pl-PL" dirty="0"/>
              <a:t>wirusów nie dokonuje zniszczeń w zainfekowanym pliku, dzięki temu po aktywacji może wykonać kod nosiciela, w taki sposób, że użytkownik nie będzie niczego podejrzewał.</a:t>
            </a:r>
          </a:p>
        </p:txBody>
      </p:sp>
    </p:spTree>
    <p:extLst>
      <p:ext uri="{BB962C8B-B14F-4D97-AF65-F5344CB8AC3E}">
        <p14:creationId xmlns:p14="http://schemas.microsoft.com/office/powerpoint/2010/main" val="8692999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KLASYFIKACJA WIRUSÓW KOMPUTEROWYCH</a:t>
            </a:r>
          </a:p>
        </p:txBody>
      </p:sp>
      <p:sp>
        <p:nvSpPr>
          <p:cNvPr id="3" name="Symbol zastępczy zawartości 2"/>
          <p:cNvSpPr>
            <a:spLocks noGrp="1"/>
          </p:cNvSpPr>
          <p:nvPr>
            <p:ph idx="1"/>
          </p:nvPr>
        </p:nvSpPr>
        <p:spPr>
          <a:xfrm>
            <a:off x="457200" y="1600200"/>
            <a:ext cx="8229600" cy="4997152"/>
          </a:xfrm>
        </p:spPr>
        <p:txBody>
          <a:bodyPr>
            <a:normAutofit/>
          </a:bodyPr>
          <a:lstStyle/>
          <a:p>
            <a:pPr marL="137160" indent="0">
              <a:buNone/>
            </a:pPr>
            <a:r>
              <a:rPr lang="pl-PL" dirty="0">
                <a:solidFill>
                  <a:srgbClr val="FF0000"/>
                </a:solidFill>
              </a:rPr>
              <a:t>Wirusy atakujące sektor startowy dysku (ang. </a:t>
            </a:r>
            <a:r>
              <a:rPr lang="pl-PL" dirty="0" err="1">
                <a:solidFill>
                  <a:srgbClr val="FF0000"/>
                </a:solidFill>
              </a:rPr>
              <a:t>boot</a:t>
            </a:r>
            <a:r>
              <a:rPr lang="pl-PL" dirty="0">
                <a:solidFill>
                  <a:srgbClr val="FF0000"/>
                </a:solidFill>
              </a:rPr>
              <a:t> </a:t>
            </a:r>
            <a:r>
              <a:rPr lang="pl-PL" dirty="0" err="1">
                <a:solidFill>
                  <a:srgbClr val="FF0000"/>
                </a:solidFill>
              </a:rPr>
              <a:t>sector</a:t>
            </a:r>
            <a:r>
              <a:rPr lang="pl-PL" dirty="0">
                <a:solidFill>
                  <a:srgbClr val="FF0000"/>
                </a:solidFill>
              </a:rPr>
              <a:t> </a:t>
            </a:r>
            <a:r>
              <a:rPr lang="pl-PL" dirty="0" err="1">
                <a:solidFill>
                  <a:srgbClr val="FF0000"/>
                </a:solidFill>
              </a:rPr>
              <a:t>viruses</a:t>
            </a:r>
            <a:r>
              <a:rPr lang="pl-PL" dirty="0">
                <a:solidFill>
                  <a:srgbClr val="FF0000"/>
                </a:solidFill>
              </a:rPr>
              <a:t>)</a:t>
            </a:r>
          </a:p>
          <a:p>
            <a:pPr marL="137160" indent="0">
              <a:buNone/>
            </a:pPr>
            <a:r>
              <a:rPr lang="pl-PL" u="sng" dirty="0" smtClean="0"/>
              <a:t>Zasada </a:t>
            </a:r>
            <a:r>
              <a:rPr lang="pl-PL" u="sng" dirty="0"/>
              <a:t>działania:</a:t>
            </a:r>
          </a:p>
          <a:p>
            <a:pPr marL="137160" indent="0">
              <a:buNone/>
            </a:pPr>
            <a:r>
              <a:rPr lang="pl-PL" dirty="0"/>
              <a:t>Wirusy tego typu mogą umieścić się w sektorze startowym dysku i zniszczyć przykładowo jego zawartość, co uniemożliwia dostęp do niego. W innej sytuacji wirus może przenieść kod inicjalizacyjny systemu z sektora startowego do innego obszar dysku i zająć jego miejsce, co spowoduje załadowanie wirusa jeszcze przed startem samego systemu, a więc również przed uruchomieniem wszelkiego oprogramowania antywirusowego. Takie działanie pozwala wirusom przejęcie kontroli nad aplikacjami przeznaczonymi do ich niszczenia.</a:t>
            </a:r>
          </a:p>
          <a:p>
            <a:endParaRPr lang="pl-PL" dirty="0"/>
          </a:p>
        </p:txBody>
      </p:sp>
    </p:spTree>
    <p:extLst>
      <p:ext uri="{BB962C8B-B14F-4D97-AF65-F5344CB8AC3E}">
        <p14:creationId xmlns:p14="http://schemas.microsoft.com/office/powerpoint/2010/main" val="12517455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KLASYFIKACJA WIRUSÓW KOMPUTEROWYCH</a:t>
            </a:r>
          </a:p>
        </p:txBody>
      </p:sp>
      <p:sp>
        <p:nvSpPr>
          <p:cNvPr id="3" name="Symbol zastępczy zawartości 2"/>
          <p:cNvSpPr>
            <a:spLocks noGrp="1"/>
          </p:cNvSpPr>
          <p:nvPr>
            <p:ph idx="1"/>
          </p:nvPr>
        </p:nvSpPr>
        <p:spPr>
          <a:xfrm>
            <a:off x="457200" y="1600200"/>
            <a:ext cx="8229600" cy="4853136"/>
          </a:xfrm>
        </p:spPr>
        <p:txBody>
          <a:bodyPr>
            <a:normAutofit/>
          </a:bodyPr>
          <a:lstStyle/>
          <a:p>
            <a:pPr marL="137160" indent="0">
              <a:buNone/>
            </a:pPr>
            <a:r>
              <a:rPr lang="pl-PL" dirty="0">
                <a:solidFill>
                  <a:srgbClr val="FF0000"/>
                </a:solidFill>
              </a:rPr>
              <a:t>Wirusy FAT (atakujące tablicę alokacji plików</a:t>
            </a:r>
            <a:r>
              <a:rPr lang="pl-PL" dirty="0" smtClean="0">
                <a:solidFill>
                  <a:srgbClr val="FF0000"/>
                </a:solidFill>
              </a:rPr>
              <a:t>)</a:t>
            </a:r>
          </a:p>
          <a:p>
            <a:pPr marL="137160" indent="0">
              <a:buNone/>
            </a:pPr>
            <a:r>
              <a:rPr lang="pl-PL" u="sng" dirty="0"/>
              <a:t>Zasada działania:</a:t>
            </a:r>
          </a:p>
          <a:p>
            <a:pPr marL="137160" indent="0">
              <a:buNone/>
            </a:pPr>
            <a:r>
              <a:rPr lang="pl-PL" dirty="0"/>
              <a:t>Wirusy atakujące jednostki alokacji plików, zmieniają wartość pierwszych jednostek alokacji jednego bądź wielu plików na wartość, która wskazuje na numer jednostki alokacji kodu wirusa. Takie działanie powoduje uruchomienie danego wirusa, który później może, lecz wcale nie musi, uruchomić właściwy program (aby to uczynić, musi zapamiętać prawdziwy numer jego pierwszej jednostki alokacji).</a:t>
            </a:r>
          </a:p>
          <a:p>
            <a:endParaRPr lang="pl-PL" dirty="0"/>
          </a:p>
        </p:txBody>
      </p:sp>
    </p:spTree>
    <p:extLst>
      <p:ext uri="{BB962C8B-B14F-4D97-AF65-F5344CB8AC3E}">
        <p14:creationId xmlns:p14="http://schemas.microsoft.com/office/powerpoint/2010/main" val="31694958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KLASYFIKACJA WIRUSÓW KOMPUTEROWYCH</a:t>
            </a:r>
          </a:p>
        </p:txBody>
      </p:sp>
      <p:sp>
        <p:nvSpPr>
          <p:cNvPr id="3" name="Symbol zastępczy zawartości 2"/>
          <p:cNvSpPr>
            <a:spLocks noGrp="1"/>
          </p:cNvSpPr>
          <p:nvPr>
            <p:ph idx="1"/>
          </p:nvPr>
        </p:nvSpPr>
        <p:spPr/>
        <p:txBody>
          <a:bodyPr>
            <a:normAutofit/>
          </a:bodyPr>
          <a:lstStyle/>
          <a:p>
            <a:pPr marL="137160" indent="0">
              <a:buNone/>
            </a:pPr>
            <a:r>
              <a:rPr lang="pl-PL" dirty="0" smtClean="0">
                <a:solidFill>
                  <a:srgbClr val="FF0000"/>
                </a:solidFill>
              </a:rPr>
              <a:t>Makrowirusy</a:t>
            </a:r>
          </a:p>
          <a:p>
            <a:pPr marL="137160" indent="0">
              <a:buNone/>
            </a:pPr>
            <a:r>
              <a:rPr lang="pl-PL" u="sng" dirty="0" smtClean="0"/>
              <a:t>Zasada </a:t>
            </a:r>
            <a:r>
              <a:rPr lang="pl-PL" u="sng" dirty="0"/>
              <a:t>działania:</a:t>
            </a:r>
          </a:p>
          <a:p>
            <a:pPr marL="137160" indent="0">
              <a:buNone/>
            </a:pPr>
            <a:r>
              <a:rPr lang="pl-PL" dirty="0"/>
              <a:t>Większość makrowirusów edytora Word wykorzystuje fakt, zawierania makr przez szablony dokumentów. Wirus aktywuje się w momencie otwarcia zarażonego dokumentu, po czym infekuje zdrowe pliku o rozszerzeniu *.</a:t>
            </a:r>
            <a:r>
              <a:rPr lang="pl-PL" dirty="0" err="1"/>
              <a:t>doc</a:t>
            </a:r>
            <a:r>
              <a:rPr lang="pl-PL" dirty="0"/>
              <a:t>, zapisując je jako szablony (ponieważ dokumenty same w sobie nie mogą posiadać makr). Na końcu jedno bądź kilka automatycznie wykonywanych makr zastąpionych zostaje kodem wirusa.</a:t>
            </a:r>
          </a:p>
          <a:p>
            <a:endParaRPr lang="pl-PL" dirty="0"/>
          </a:p>
        </p:txBody>
      </p:sp>
    </p:spTree>
    <p:extLst>
      <p:ext uri="{BB962C8B-B14F-4D97-AF65-F5344CB8AC3E}">
        <p14:creationId xmlns:p14="http://schemas.microsoft.com/office/powerpoint/2010/main" val="35554762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KLASYFIKACJA WIRUSÓW KOMPUTEROWYCH</a:t>
            </a:r>
          </a:p>
        </p:txBody>
      </p:sp>
      <p:sp>
        <p:nvSpPr>
          <p:cNvPr id="3" name="Symbol zastępczy zawartości 2"/>
          <p:cNvSpPr>
            <a:spLocks noGrp="1"/>
          </p:cNvSpPr>
          <p:nvPr>
            <p:ph idx="1"/>
          </p:nvPr>
        </p:nvSpPr>
        <p:spPr>
          <a:xfrm>
            <a:off x="457200" y="1412776"/>
            <a:ext cx="8229600" cy="5184576"/>
          </a:xfrm>
        </p:spPr>
        <p:txBody>
          <a:bodyPr>
            <a:normAutofit/>
          </a:bodyPr>
          <a:lstStyle/>
          <a:p>
            <a:pPr marL="137160" indent="0">
              <a:buNone/>
            </a:pPr>
            <a:r>
              <a:rPr lang="pl-PL" dirty="0" smtClean="0">
                <a:solidFill>
                  <a:srgbClr val="FF0000"/>
                </a:solidFill>
              </a:rPr>
              <a:t>Wirusy </a:t>
            </a:r>
            <a:r>
              <a:rPr lang="pl-PL" dirty="0">
                <a:solidFill>
                  <a:srgbClr val="FF0000"/>
                </a:solidFill>
              </a:rPr>
              <a:t>polimorficzne </a:t>
            </a:r>
            <a:r>
              <a:rPr lang="pl-PL" dirty="0"/>
              <a:t>(ang. </a:t>
            </a:r>
            <a:r>
              <a:rPr lang="pl-PL" dirty="0" err="1"/>
              <a:t>stealth</a:t>
            </a:r>
            <a:r>
              <a:rPr lang="pl-PL" dirty="0"/>
              <a:t> &amp; </a:t>
            </a:r>
            <a:r>
              <a:rPr lang="pl-PL" dirty="0" err="1"/>
              <a:t>polymorphic</a:t>
            </a:r>
            <a:r>
              <a:rPr lang="pl-PL" dirty="0"/>
              <a:t> </a:t>
            </a:r>
            <a:r>
              <a:rPr lang="pl-PL" dirty="0" err="1"/>
              <a:t>viruses</a:t>
            </a:r>
            <a:r>
              <a:rPr lang="pl-PL" dirty="0" smtClean="0"/>
              <a:t>)</a:t>
            </a:r>
          </a:p>
          <a:p>
            <a:pPr marL="137160" indent="0">
              <a:buNone/>
            </a:pPr>
            <a:endParaRPr lang="pl-PL" dirty="0" smtClean="0"/>
          </a:p>
          <a:p>
            <a:pPr marL="137160" indent="0">
              <a:buNone/>
            </a:pPr>
            <a:r>
              <a:rPr lang="pl-PL" dirty="0"/>
              <a:t>Praktycznie wszystkie zaprezentowane wyżej wirusy mogą, lecz nie muszą zaliczać się do tej grupy. Powstanie tego typu wirusów wiąże się z postępem, jaki miał miejsce w ich wykrywaniu. Dawniej każdy wirus miał swoją własną sygnaturę (charakterystyczny ciąg bajtów), jednak sytuacja zmieniła się, kiedy pewien Bułgar noszący pseudonim Dark </a:t>
            </a:r>
            <a:r>
              <a:rPr lang="pl-PL" dirty="0" err="1"/>
              <a:t>Avenger</a:t>
            </a:r>
            <a:r>
              <a:rPr lang="pl-PL" dirty="0"/>
              <a:t> stworzył metodę, która pozwala tworzyć wirusy ulegające automatycznej mutacji.</a:t>
            </a:r>
          </a:p>
        </p:txBody>
      </p:sp>
    </p:spTree>
    <p:extLst>
      <p:ext uri="{BB962C8B-B14F-4D97-AF65-F5344CB8AC3E}">
        <p14:creationId xmlns:p14="http://schemas.microsoft.com/office/powerpoint/2010/main" val="2682261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KLASYFIKACJA WIRUSÓW KOMPUTEROWYCH</a:t>
            </a:r>
          </a:p>
        </p:txBody>
      </p:sp>
      <p:sp>
        <p:nvSpPr>
          <p:cNvPr id="3" name="Symbol zastępczy zawartości 2"/>
          <p:cNvSpPr>
            <a:spLocks noGrp="1"/>
          </p:cNvSpPr>
          <p:nvPr>
            <p:ph idx="1"/>
          </p:nvPr>
        </p:nvSpPr>
        <p:spPr/>
        <p:txBody>
          <a:bodyPr/>
          <a:lstStyle/>
          <a:p>
            <a:endParaRPr lang="pl-PL" dirty="0" smtClean="0"/>
          </a:p>
          <a:p>
            <a:pPr marL="137160" indent="0">
              <a:buNone/>
            </a:pPr>
            <a:r>
              <a:rPr lang="pl-PL" dirty="0">
                <a:solidFill>
                  <a:srgbClr val="FF0000"/>
                </a:solidFill>
              </a:rPr>
              <a:t>Wirusy </a:t>
            </a:r>
            <a:r>
              <a:rPr lang="pl-PL" dirty="0" err="1">
                <a:solidFill>
                  <a:srgbClr val="FF0000"/>
                </a:solidFill>
              </a:rPr>
              <a:t>stealth</a:t>
            </a:r>
            <a:r>
              <a:rPr lang="pl-PL" dirty="0">
                <a:solidFill>
                  <a:srgbClr val="FF0000"/>
                </a:solidFill>
              </a:rPr>
              <a:t> </a:t>
            </a:r>
          </a:p>
          <a:p>
            <a:pPr marL="137160" indent="0">
              <a:buNone/>
            </a:pPr>
            <a:endParaRPr lang="pl-PL" dirty="0" smtClean="0"/>
          </a:p>
          <a:p>
            <a:pPr marL="137160" indent="0">
              <a:buNone/>
            </a:pPr>
            <a:r>
              <a:rPr lang="pl-PL" dirty="0" smtClean="0"/>
              <a:t>Wirusy </a:t>
            </a:r>
            <a:r>
              <a:rPr lang="pl-PL" dirty="0"/>
              <a:t>typu </a:t>
            </a:r>
            <a:r>
              <a:rPr lang="pl-PL" dirty="0" err="1"/>
              <a:t>stealth</a:t>
            </a:r>
            <a:r>
              <a:rPr lang="pl-PL" dirty="0"/>
              <a:t>. to wirusy, które w trakcie próby dostępu do zainfekowanego pliku bądź sektora dysku przez narzędzie antywirusowe umieją "w locie", naprawić chwilowo uszkodzone dane tuszując tym samym swoją obecność.</a:t>
            </a:r>
          </a:p>
        </p:txBody>
      </p:sp>
    </p:spTree>
    <p:extLst>
      <p:ext uri="{BB962C8B-B14F-4D97-AF65-F5344CB8AC3E}">
        <p14:creationId xmlns:p14="http://schemas.microsoft.com/office/powerpoint/2010/main" val="2149702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552" y="548680"/>
            <a:ext cx="8229600" cy="1714202"/>
          </a:xfrm>
        </p:spPr>
        <p:txBody>
          <a:bodyPr>
            <a:noAutofit/>
          </a:bodyPr>
          <a:lstStyle/>
          <a:p>
            <a:r>
              <a:rPr lang="pl-PL" sz="4800" dirty="0"/>
              <a:t>SKUTKI ZAINFEKOWANIA WIRUSEM</a:t>
            </a:r>
          </a:p>
        </p:txBody>
      </p:sp>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95500" y="2747962"/>
            <a:ext cx="4953000" cy="2413000"/>
          </a:xfrm>
        </p:spPr>
      </p:pic>
    </p:spTree>
    <p:extLst>
      <p:ext uri="{BB962C8B-B14F-4D97-AF65-F5344CB8AC3E}">
        <p14:creationId xmlns:p14="http://schemas.microsoft.com/office/powerpoint/2010/main" val="30393570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548680"/>
            <a:ext cx="8229600" cy="5760680"/>
          </a:xfrm>
        </p:spPr>
        <p:txBody>
          <a:bodyPr>
            <a:normAutofit/>
          </a:bodyPr>
          <a:lstStyle/>
          <a:p>
            <a:pPr marL="137160" indent="0">
              <a:buNone/>
            </a:pPr>
            <a:r>
              <a:rPr lang="pl-PL" dirty="0"/>
              <a:t>Działalność wirusów może mieć różnorakie skutki, w zależności od ich typów i przeznaczenia. Najmniej szkodliwe są wirusy, które wypisują na ekranie monitora niegroźny komunikat bądź wykorzystują system tylko do replikacji. Groźniejsze są wirusy, które uszkadzają pojedyncze pliki, bądź niszczą zawartość całego dysku, a nawet prowadzą do uszkodzeń komponentów komputera, jak płyta główna lub karty rozszerzeń.</a:t>
            </a:r>
          </a:p>
          <a:p>
            <a:pPr marL="137160" indent="0">
              <a:buNone/>
            </a:pPr>
            <a:r>
              <a:rPr lang="pl-PL" dirty="0"/>
              <a:t>Za dość szkodliwe uważa się wirusy, których autorami są niedoświadczeni programiści. Ich wirusy, mające z założenia być nieszkodliwe, czasami mogą wyrządzić bardzo wiele szkód wynikających z błędami w kodzie programu.</a:t>
            </a:r>
          </a:p>
          <a:p>
            <a:endParaRPr lang="pl-PL" dirty="0"/>
          </a:p>
        </p:txBody>
      </p:sp>
    </p:spTree>
    <p:extLst>
      <p:ext uri="{BB962C8B-B14F-4D97-AF65-F5344CB8AC3E}">
        <p14:creationId xmlns:p14="http://schemas.microsoft.com/office/powerpoint/2010/main" val="1742067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Mam problem ;(</a:t>
            </a:r>
            <a:endParaRPr lang="pl-PL"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273052"/>
            <a:ext cx="8856983" cy="3269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ole tekstowe 3"/>
          <p:cNvSpPr txBox="1"/>
          <p:nvPr/>
        </p:nvSpPr>
        <p:spPr>
          <a:xfrm>
            <a:off x="1439651" y="5805264"/>
            <a:ext cx="6336704" cy="400110"/>
          </a:xfrm>
          <a:prstGeom prst="rect">
            <a:avLst/>
          </a:prstGeom>
          <a:noFill/>
        </p:spPr>
        <p:txBody>
          <a:bodyPr wrap="square" rtlCol="0">
            <a:spAutoFit/>
          </a:bodyPr>
          <a:lstStyle/>
          <a:p>
            <a:r>
              <a:rPr lang="pl-PL" sz="2000" dirty="0" smtClean="0">
                <a:solidFill>
                  <a:srgbClr val="FF0000"/>
                </a:solidFill>
              </a:rPr>
              <a:t>Moje wszystkie pliki zmieniły rozszerzenia na *.seto, ratunku !!!</a:t>
            </a:r>
            <a:endParaRPr lang="pl-PL" sz="2000" dirty="0">
              <a:solidFill>
                <a:srgbClr val="FF0000"/>
              </a:solidFill>
            </a:endParaRPr>
          </a:p>
        </p:txBody>
      </p:sp>
    </p:spTree>
    <p:extLst>
      <p:ext uri="{BB962C8B-B14F-4D97-AF65-F5344CB8AC3E}">
        <p14:creationId xmlns:p14="http://schemas.microsoft.com/office/powerpoint/2010/main" val="887718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600200"/>
            <a:ext cx="8229600" cy="2692896"/>
          </a:xfrm>
        </p:spPr>
        <p:txBody>
          <a:bodyPr/>
          <a:lstStyle/>
          <a:p>
            <a:pPr marL="137160" indent="0">
              <a:buNone/>
            </a:pPr>
            <a:r>
              <a:rPr lang="pl-PL" dirty="0"/>
              <a:t>Główną zasadą jest instalacja markowego pakietu antywirusowego. Obecnie oprogramowanie wirusowe ma właśnie postać pakietów, gdyż często składa się z wielu modułów o różnej funkcjonalności. </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1960" y="3681028"/>
            <a:ext cx="3816424" cy="2862318"/>
          </a:xfrm>
          <a:prstGeom prst="rect">
            <a:avLst/>
          </a:prstGeom>
        </p:spPr>
      </p:pic>
    </p:spTree>
    <p:extLst>
      <p:ext uri="{BB962C8B-B14F-4D97-AF65-F5344CB8AC3E}">
        <p14:creationId xmlns:p14="http://schemas.microsoft.com/office/powerpoint/2010/main" val="16753541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76672"/>
            <a:ext cx="8229600" cy="6048672"/>
          </a:xfrm>
        </p:spPr>
        <p:txBody>
          <a:bodyPr>
            <a:normAutofit lnSpcReduction="10000"/>
          </a:bodyPr>
          <a:lstStyle/>
          <a:p>
            <a:pPr marL="137160" indent="0">
              <a:buNone/>
            </a:pPr>
            <a:r>
              <a:rPr lang="pl-PL" dirty="0">
                <a:solidFill>
                  <a:schemeClr val="bg1">
                    <a:lumMod val="95000"/>
                    <a:lumOff val="5000"/>
                  </a:schemeClr>
                </a:solidFill>
              </a:rPr>
              <a:t>Przy wyborze narzędzi antywirusowych należy </a:t>
            </a:r>
            <a:r>
              <a:rPr lang="pl-PL" dirty="0"/>
              <a:t>zwrócić uwagę na to, czy zawiera ono następujące komponenty</a:t>
            </a:r>
            <a:r>
              <a:rPr lang="pl-PL" dirty="0" smtClean="0"/>
              <a:t>:</a:t>
            </a:r>
          </a:p>
          <a:p>
            <a:pPr marL="137160" indent="0">
              <a:buNone/>
            </a:pPr>
            <a:endParaRPr lang="pl-PL" dirty="0"/>
          </a:p>
          <a:p>
            <a:pPr marL="137160" indent="0">
              <a:buNone/>
            </a:pPr>
            <a:r>
              <a:rPr lang="pl-PL" dirty="0" smtClean="0"/>
              <a:t>•Skaner </a:t>
            </a:r>
            <a:r>
              <a:rPr lang="pl-PL" dirty="0"/>
              <a:t>użytkownika (ang. On-</a:t>
            </a:r>
            <a:r>
              <a:rPr lang="pl-PL" dirty="0" err="1"/>
              <a:t>demand</a:t>
            </a:r>
            <a:r>
              <a:rPr lang="pl-PL" dirty="0"/>
              <a:t> </a:t>
            </a:r>
            <a:r>
              <a:rPr lang="pl-PL" dirty="0" err="1"/>
              <a:t>scanner</a:t>
            </a:r>
            <a:r>
              <a:rPr lang="pl-PL" dirty="0"/>
              <a:t>) - to podstawowy moduł, który występuje we wszystkich rodzajach oprogramowania antywirusowego. Umożliwia on użytkownikowi skanowanie plików w dowolnej, wybranej przez niego chwili. </a:t>
            </a:r>
            <a:endParaRPr lang="pl-PL" dirty="0" smtClean="0"/>
          </a:p>
          <a:p>
            <a:pPr marL="137160" indent="0">
              <a:buNone/>
            </a:pPr>
            <a:r>
              <a:rPr lang="pl-PL" dirty="0" smtClean="0"/>
              <a:t>•Skaner </a:t>
            </a:r>
            <a:r>
              <a:rPr lang="pl-PL" dirty="0"/>
              <a:t>rezydentny - to skaner, pracujący cały czas w tle. Jego zadaniem jest bieżąca kontrola wszelkich uruchamianych programów, otwieranych plików czy wkładanych nośników. Skaner ten powinien posiadać możliwość skanowania plików pobieranych z sieci</a:t>
            </a:r>
          </a:p>
          <a:p>
            <a:pPr marL="137160" indent="0">
              <a:buNone/>
            </a:pPr>
            <a:r>
              <a:rPr lang="pl-PL" dirty="0" smtClean="0"/>
              <a:t>•Terminarz </a:t>
            </a:r>
            <a:r>
              <a:rPr lang="pl-PL" dirty="0"/>
              <a:t>- czyli narzędzie pozwalające na ustawienie pakietu tak, by skanował system w poszukiwaniu wirusów o zdefiniowanej godzinie, np.: nocą</a:t>
            </a:r>
          </a:p>
          <a:p>
            <a:endParaRPr lang="pl-PL" dirty="0"/>
          </a:p>
        </p:txBody>
      </p:sp>
    </p:spTree>
    <p:extLst>
      <p:ext uri="{BB962C8B-B14F-4D97-AF65-F5344CB8AC3E}">
        <p14:creationId xmlns:p14="http://schemas.microsoft.com/office/powerpoint/2010/main" val="14775655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Jak zapewnić właściwą ochronę</a:t>
            </a:r>
            <a:endParaRPr lang="pl-PL" dirty="0"/>
          </a:p>
        </p:txBody>
      </p:sp>
      <p:sp>
        <p:nvSpPr>
          <p:cNvPr id="3" name="Symbol zastępczy zawartości 2"/>
          <p:cNvSpPr>
            <a:spLocks noGrp="1"/>
          </p:cNvSpPr>
          <p:nvPr>
            <p:ph sz="quarter" idx="1"/>
          </p:nvPr>
        </p:nvSpPr>
        <p:spPr/>
        <p:txBody>
          <a:bodyPr/>
          <a:lstStyle/>
          <a:p>
            <a:r>
              <a:rPr lang="pl-PL" dirty="0" smtClean="0"/>
              <a:t>Systematycznie aktualizować oprogramowanie</a:t>
            </a:r>
          </a:p>
          <a:p>
            <a:r>
              <a:rPr lang="pl-PL" dirty="0" smtClean="0"/>
              <a:t>Aktywować systemową zaporę sieciową</a:t>
            </a:r>
          </a:p>
          <a:p>
            <a:r>
              <a:rPr lang="pl-PL" dirty="0" smtClean="0"/>
              <a:t>Zainstalować oprogramowanie antywirusowe</a:t>
            </a:r>
          </a:p>
          <a:p>
            <a:r>
              <a:rPr lang="pl-PL" dirty="0" smtClean="0"/>
              <a:t>Skanować programem antywirusowym nośniki zewnętrzne</a:t>
            </a:r>
          </a:p>
          <a:p>
            <a:r>
              <a:rPr lang="pl-PL" dirty="0" smtClean="0"/>
              <a:t>Nie pobierać plików z niesprawdzonych serwerów</a:t>
            </a:r>
          </a:p>
          <a:p>
            <a:r>
              <a:rPr lang="pl-PL" dirty="0" smtClean="0"/>
              <a:t>Nie otwierać wiadomości z nieznanych źródeł</a:t>
            </a:r>
          </a:p>
          <a:p>
            <a:r>
              <a:rPr lang="pl-PL" dirty="0" smtClean="0"/>
              <a:t>Nie klikać linków w wiadomościach od nieznanych nadawców</a:t>
            </a:r>
            <a:endParaRPr lang="pl-PL" dirty="0"/>
          </a:p>
        </p:txBody>
      </p:sp>
    </p:spTree>
    <p:extLst>
      <p:ext uri="{BB962C8B-B14F-4D97-AF65-F5344CB8AC3E}">
        <p14:creationId xmlns:p14="http://schemas.microsoft.com/office/powerpoint/2010/main" val="38180020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20272" y="620688"/>
            <a:ext cx="1920213" cy="1440160"/>
          </a:xfrm>
        </p:spPr>
      </p:pic>
      <p:sp>
        <p:nvSpPr>
          <p:cNvPr id="2" name="Tytuł 1"/>
          <p:cNvSpPr>
            <a:spLocks noGrp="1"/>
          </p:cNvSpPr>
          <p:nvPr>
            <p:ph type="title"/>
          </p:nvPr>
        </p:nvSpPr>
        <p:spPr/>
        <p:txBody>
          <a:bodyPr>
            <a:normAutofit/>
          </a:bodyPr>
          <a:lstStyle/>
          <a:p>
            <a:r>
              <a:rPr lang="pl-PL" sz="4800" dirty="0" smtClean="0"/>
              <a:t>Obrona przed wirusami</a:t>
            </a:r>
            <a:endParaRPr lang="pl-PL" sz="4800" dirty="0"/>
          </a:p>
        </p:txBody>
      </p:sp>
      <p:pic>
        <p:nvPicPr>
          <p:cNvPr id="5" name="Picture 2" descr="mks_vir antywiru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7544" y="1565896"/>
            <a:ext cx="8076433"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4728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Bezpieczne hasła</a:t>
            </a:r>
            <a:endParaRPr lang="pl-PL" dirty="0"/>
          </a:p>
        </p:txBody>
      </p:sp>
      <p:sp>
        <p:nvSpPr>
          <p:cNvPr id="3" name="Symbol zastępczy zawartości 2"/>
          <p:cNvSpPr>
            <a:spLocks noGrp="1"/>
          </p:cNvSpPr>
          <p:nvPr>
            <p:ph sz="quarter" idx="1"/>
          </p:nvPr>
        </p:nvSpPr>
        <p:spPr>
          <a:xfrm>
            <a:off x="914400" y="1447800"/>
            <a:ext cx="7772400" cy="4357464"/>
          </a:xfrm>
        </p:spPr>
        <p:txBody>
          <a:bodyPr>
            <a:normAutofit/>
          </a:bodyPr>
          <a:lstStyle/>
          <a:p>
            <a:r>
              <a:rPr lang="pl-PL" dirty="0" smtClean="0"/>
              <a:t>Samodzielne tworzenie silnego hasła</a:t>
            </a:r>
          </a:p>
          <a:p>
            <a:pPr lvl="3"/>
            <a:r>
              <a:rPr lang="pl-PL" dirty="0" smtClean="0"/>
              <a:t>Np.. Za pomocą frazy</a:t>
            </a:r>
          </a:p>
          <a:p>
            <a:pPr marL="868680" lvl="3" indent="0">
              <a:buNone/>
            </a:pPr>
            <a:r>
              <a:rPr lang="pl-PL" dirty="0" smtClean="0"/>
              <a:t>„Niech moc będzie z tobą” hasło: nMbT5@gw</a:t>
            </a:r>
          </a:p>
          <a:p>
            <a:pPr marL="868680" lvl="3" indent="0">
              <a:buNone/>
            </a:pPr>
            <a:endParaRPr lang="pl-PL" dirty="0"/>
          </a:p>
          <a:p>
            <a:pPr marL="868680" lvl="3" indent="0">
              <a:buNone/>
            </a:pPr>
            <a:endParaRPr lang="pl-PL" dirty="0" smtClean="0"/>
          </a:p>
          <a:p>
            <a:pPr lvl="3"/>
            <a:endParaRPr lang="pl-PL" dirty="0" smtClean="0"/>
          </a:p>
          <a:p>
            <a:pPr lvl="3"/>
            <a:endParaRPr lang="pl-PL" dirty="0"/>
          </a:p>
          <a:p>
            <a:pPr lvl="3"/>
            <a:endParaRPr lang="pl-PL" dirty="0" smtClean="0"/>
          </a:p>
          <a:p>
            <a:pPr lvl="3"/>
            <a:endParaRPr lang="pl-PL" dirty="0" smtClean="0"/>
          </a:p>
          <a:p>
            <a:r>
              <a:rPr lang="pl-PL" dirty="0" smtClean="0"/>
              <a:t>Tworzenie hasła z pomocą generatora</a:t>
            </a:r>
          </a:p>
          <a:p>
            <a:pPr lvl="3"/>
            <a:r>
              <a:rPr lang="pl-PL" dirty="0">
                <a:hlinkClick r:id="rId2"/>
              </a:rPr>
              <a:t>https://www.dobrehaslo.pl/</a:t>
            </a:r>
            <a:endParaRPr lang="pl-PL" dirty="0"/>
          </a:p>
          <a:p>
            <a:endParaRPr lang="pl-PL" dirty="0" smtClean="0"/>
          </a:p>
        </p:txBody>
      </p:sp>
      <p:sp>
        <p:nvSpPr>
          <p:cNvPr id="4" name="pole tekstowe 3"/>
          <p:cNvSpPr txBox="1"/>
          <p:nvPr/>
        </p:nvSpPr>
        <p:spPr>
          <a:xfrm>
            <a:off x="288245" y="5902960"/>
            <a:ext cx="8424936" cy="461665"/>
          </a:xfrm>
          <a:prstGeom prst="rect">
            <a:avLst/>
          </a:prstGeom>
          <a:noFill/>
        </p:spPr>
        <p:txBody>
          <a:bodyPr wrap="square" rtlCol="0">
            <a:spAutoFit/>
          </a:bodyPr>
          <a:lstStyle/>
          <a:p>
            <a:r>
              <a:rPr lang="pl-PL" sz="2400" dirty="0" smtClean="0"/>
              <a:t>Sprawdź swoje hasła na stronie </a:t>
            </a:r>
            <a:r>
              <a:rPr lang="pl-PL" sz="2400" dirty="0" smtClean="0">
                <a:hlinkClick r:id="rId3"/>
              </a:rPr>
              <a:t>http://www.passwordmeter.com/</a:t>
            </a:r>
            <a:endParaRPr lang="pl-PL" sz="24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2744360"/>
            <a:ext cx="7172325"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92093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1"/>
          </p:nvPr>
        </p:nvSpPr>
        <p:spPr>
          <a:xfrm>
            <a:off x="611560" y="1556792"/>
            <a:ext cx="7772400" cy="4032448"/>
          </a:xfrm>
        </p:spPr>
        <p:txBody>
          <a:bodyPr>
            <a:normAutofit fontScale="92500"/>
          </a:bodyPr>
          <a:lstStyle/>
          <a:p>
            <a:r>
              <a:rPr lang="pl-PL" dirty="0" smtClean="0"/>
              <a:t>Czy PESEL należy do danych osobowych?</a:t>
            </a:r>
          </a:p>
          <a:p>
            <a:r>
              <a:rPr lang="pl-PL" dirty="0" smtClean="0"/>
              <a:t>Jakie konsekwencje może mieć brak stosowania środków ochrony komputera oraz danych, Podaj przykłady.</a:t>
            </a:r>
          </a:p>
          <a:p>
            <a:r>
              <a:rPr lang="pl-PL" dirty="0" smtClean="0"/>
              <a:t>Jakie zasady trzeba uwzględnić przy ustalaniu „mocnego hasła” ?</a:t>
            </a:r>
          </a:p>
          <a:p>
            <a:r>
              <a:rPr lang="pl-PL" dirty="0" smtClean="0"/>
              <a:t>Sprawdź jak mocne są hasła: kotek2003, qwerty123456, </a:t>
            </a:r>
            <a:r>
              <a:rPr lang="pl-PL" dirty="0" err="1" smtClean="0"/>
              <a:t>MojeH@s_o</a:t>
            </a:r>
            <a:endParaRPr lang="pl-PL" dirty="0" smtClean="0"/>
          </a:p>
          <a:p>
            <a:r>
              <a:rPr lang="pl-PL" dirty="0" smtClean="0"/>
              <a:t>Sprawdź czym jest </a:t>
            </a:r>
            <a:r>
              <a:rPr lang="pl-PL" dirty="0" smtClean="0"/>
              <a:t>CERT</a:t>
            </a:r>
          </a:p>
          <a:p>
            <a:r>
              <a:rPr lang="pl-PL" dirty="0" smtClean="0"/>
              <a:t>Czym charakteryzuje się wirus </a:t>
            </a:r>
            <a:r>
              <a:rPr lang="pl-PL" dirty="0" err="1"/>
              <a:t>stealth</a:t>
            </a:r>
            <a:r>
              <a:rPr lang="pl-PL" dirty="0"/>
              <a:t> </a:t>
            </a:r>
            <a:endParaRPr lang="pl-PL" dirty="0" smtClean="0"/>
          </a:p>
          <a:p>
            <a:r>
              <a:rPr lang="pl-PL" dirty="0" smtClean="0"/>
              <a:t>Wymień cechy bezpiecznego hasła</a:t>
            </a:r>
            <a:endParaRPr lang="pl-PL" dirty="0"/>
          </a:p>
          <a:p>
            <a:endParaRPr lang="pl-PL" dirty="0"/>
          </a:p>
        </p:txBody>
      </p:sp>
    </p:spTree>
    <p:extLst>
      <p:ext uri="{BB962C8B-B14F-4D97-AF65-F5344CB8AC3E}">
        <p14:creationId xmlns:p14="http://schemas.microsoft.com/office/powerpoint/2010/main" val="11199364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426170"/>
          </a:xfrm>
        </p:spPr>
        <p:txBody>
          <a:bodyPr>
            <a:normAutofit/>
          </a:bodyPr>
          <a:lstStyle/>
          <a:p>
            <a:r>
              <a:rPr lang="pl-PL" dirty="0" smtClean="0"/>
              <a:t>Uwaga, prawdopodobna kartkówka ;)</a:t>
            </a:r>
            <a:endParaRPr lang="pl-PL" dirty="0"/>
          </a:p>
        </p:txBody>
      </p:sp>
      <p:sp>
        <p:nvSpPr>
          <p:cNvPr id="3" name="Symbol zastępczy zawartości 2"/>
          <p:cNvSpPr>
            <a:spLocks noGrp="1"/>
          </p:cNvSpPr>
          <p:nvPr>
            <p:ph idx="1"/>
          </p:nvPr>
        </p:nvSpPr>
        <p:spPr>
          <a:xfrm>
            <a:off x="323528" y="2708920"/>
            <a:ext cx="8229600" cy="3052936"/>
          </a:xfrm>
        </p:spPr>
        <p:txBody>
          <a:bodyPr/>
          <a:lstStyle/>
          <a:p>
            <a:pPr marL="137160" indent="0">
              <a:buNone/>
            </a:pPr>
            <a:r>
              <a:rPr lang="pl-PL" dirty="0" smtClean="0"/>
              <a:t>We własnym zakresie poczytać o licencjach komputerowych</a:t>
            </a:r>
          </a:p>
          <a:p>
            <a:pPr marL="137160" indent="0">
              <a:buNone/>
            </a:pPr>
            <a:endParaRPr lang="pl-PL" dirty="0" smtClean="0"/>
          </a:p>
          <a:p>
            <a:pPr marL="137160" indent="0">
              <a:buNone/>
            </a:pPr>
            <a:r>
              <a:rPr lang="pl-PL" dirty="0" smtClean="0"/>
              <a:t>Materiały na stronie :</a:t>
            </a:r>
          </a:p>
          <a:p>
            <a:pPr marL="137160" indent="0">
              <a:buNone/>
            </a:pPr>
            <a:r>
              <a:rPr lang="pl-PL" dirty="0" smtClean="0"/>
              <a:t>*Klasy1 – do </a:t>
            </a:r>
            <a:r>
              <a:rPr lang="pl-PL" dirty="0" err="1" smtClean="0"/>
              <a:t>testu_licencje_wirusy</a:t>
            </a:r>
            <a:endParaRPr lang="pl-PL" dirty="0" smtClean="0"/>
          </a:p>
          <a:p>
            <a:endParaRPr lang="pl-PL" dirty="0"/>
          </a:p>
        </p:txBody>
      </p:sp>
    </p:spTree>
    <p:extLst>
      <p:ext uri="{BB962C8B-B14F-4D97-AF65-F5344CB8AC3E}">
        <p14:creationId xmlns:p14="http://schemas.microsoft.com/office/powerpoint/2010/main" val="39189183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pitał">
  <a:themeElements>
    <a:clrScheme name="Kapitał">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Kapitał">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Kapitał">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303</TotalTime>
  <Words>1191</Words>
  <Application>Microsoft Office PowerPoint</Application>
  <PresentationFormat>Pokaz na ekranie (4:3)</PresentationFormat>
  <Paragraphs>143</Paragraphs>
  <Slides>30</Slides>
  <Notes>0</Notes>
  <HiddenSlides>0</HiddenSlides>
  <MMClips>0</MMClips>
  <ScaleCrop>false</ScaleCrop>
  <HeadingPairs>
    <vt:vector size="4" baseType="variant">
      <vt:variant>
        <vt:lpstr>Motyw</vt:lpstr>
      </vt:variant>
      <vt:variant>
        <vt:i4>1</vt:i4>
      </vt:variant>
      <vt:variant>
        <vt:lpstr>Tytuły slajdów</vt:lpstr>
      </vt:variant>
      <vt:variant>
        <vt:i4>30</vt:i4>
      </vt:variant>
    </vt:vector>
  </HeadingPairs>
  <TitlesOfParts>
    <vt:vector size="31" baseType="lpstr">
      <vt:lpstr>Kapitał</vt:lpstr>
      <vt:lpstr>Bezpieczna praca z komputerem</vt:lpstr>
      <vt:lpstr>Ochrona danych osobowych</vt:lpstr>
      <vt:lpstr>Pseudonimizacja i anonimizacja</vt:lpstr>
      <vt:lpstr>Rozporządzenie o Ochronie Danych Osobowych RODO</vt:lpstr>
      <vt:lpstr>Ochrona systemu, danych i kont</vt:lpstr>
      <vt:lpstr>Rodzaje szkodliwego oprogramowania</vt:lpstr>
      <vt:lpstr>CO TO JEST WIRUS KOMPUTEROWY </vt:lpstr>
      <vt:lpstr>PODZIAŁ WIRUSÓW KOMPUTEROWYCH</vt:lpstr>
      <vt:lpstr>PODZIAŁ WIRUSÓW KOMPUTEROWYCH</vt:lpstr>
      <vt:lpstr>PODZIAŁ WIRUSÓW KOMPUTEROWYCH</vt:lpstr>
      <vt:lpstr>Typy wirusów komputerowych</vt:lpstr>
      <vt:lpstr>PODZIAŁ WIRUSÓW KOMPUTEROWYCH</vt:lpstr>
      <vt:lpstr>PODZIAŁ WIRUSÓW KOMPUTEROWYCH</vt:lpstr>
      <vt:lpstr>PODZIAŁ WIRUSÓW KOMPUTEROWYCH</vt:lpstr>
      <vt:lpstr>KLASYFIKACJA WIRUSÓW KOMPUTEROWYCH</vt:lpstr>
      <vt:lpstr>KLASYFIKACJA WIRUSÓW KOMPUTEROWYCH</vt:lpstr>
      <vt:lpstr>KLASYFIKACJA WIRUSÓW KOMPUTEROWYCH</vt:lpstr>
      <vt:lpstr>KLASYFIKACJA WIRUSÓW KOMPUTEROWYCH</vt:lpstr>
      <vt:lpstr>KLASYFIKACJA WIRUSÓW KOMPUTEROWYCH</vt:lpstr>
      <vt:lpstr>KLASYFIKACJA WIRUSÓW KOMPUTEROWYCH</vt:lpstr>
      <vt:lpstr>SKUTKI ZAINFEKOWANIA WIRUSEM</vt:lpstr>
      <vt:lpstr>Prezentacja programu PowerPoint</vt:lpstr>
      <vt:lpstr>Mam problem ;(</vt:lpstr>
      <vt:lpstr>Prezentacja programu PowerPoint</vt:lpstr>
      <vt:lpstr>Prezentacja programu PowerPoint</vt:lpstr>
      <vt:lpstr>Jak zapewnić właściwą ochronę</vt:lpstr>
      <vt:lpstr>Obrona przed wirusami</vt:lpstr>
      <vt:lpstr>Bezpieczne hasła</vt:lpstr>
      <vt:lpstr>Prezentacja programu PowerPoint</vt:lpstr>
      <vt:lpstr>Uwaga, prawdopodobna kartkówka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Bezpieczna praca z komputerem</dc:title>
  <dc:creator>Heniek</dc:creator>
  <cp:lastModifiedBy>Heniek</cp:lastModifiedBy>
  <cp:revision>20</cp:revision>
  <dcterms:created xsi:type="dcterms:W3CDTF">2019-09-08T13:14:35Z</dcterms:created>
  <dcterms:modified xsi:type="dcterms:W3CDTF">2019-09-11T18:27:10Z</dcterms:modified>
</cp:coreProperties>
</file>